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52"/>
  </p:notesMasterIdLst>
  <p:sldIdLst>
    <p:sldId id="1658" r:id="rId3"/>
    <p:sldId id="1657" r:id="rId4"/>
    <p:sldId id="256" r:id="rId5"/>
    <p:sldId id="278" r:id="rId6"/>
    <p:sldId id="1659" r:id="rId7"/>
    <p:sldId id="1645" r:id="rId8"/>
    <p:sldId id="1660" r:id="rId9"/>
    <p:sldId id="283" r:id="rId10"/>
    <p:sldId id="1661" r:id="rId11"/>
    <p:sldId id="1662" r:id="rId12"/>
    <p:sldId id="1663" r:id="rId13"/>
    <p:sldId id="1681" r:id="rId14"/>
    <p:sldId id="1682" r:id="rId15"/>
    <p:sldId id="1665" r:id="rId16"/>
    <p:sldId id="1683" r:id="rId17"/>
    <p:sldId id="1684" r:id="rId18"/>
    <p:sldId id="1685" r:id="rId19"/>
    <p:sldId id="1686" r:id="rId20"/>
    <p:sldId id="1664" r:id="rId21"/>
    <p:sldId id="1689" r:id="rId22"/>
    <p:sldId id="1690" r:id="rId23"/>
    <p:sldId id="1700" r:id="rId24"/>
    <p:sldId id="1691" r:id="rId25"/>
    <p:sldId id="1692" r:id="rId26"/>
    <p:sldId id="1693" r:id="rId27"/>
    <p:sldId id="1694" r:id="rId28"/>
    <p:sldId id="1695" r:id="rId29"/>
    <p:sldId id="1696" r:id="rId30"/>
    <p:sldId id="1699" r:id="rId31"/>
    <p:sldId id="1687" r:id="rId32"/>
    <p:sldId id="1688" r:id="rId33"/>
    <p:sldId id="1666" r:id="rId34"/>
    <p:sldId id="1667" r:id="rId35"/>
    <p:sldId id="1669" r:id="rId36"/>
    <p:sldId id="1670" r:id="rId37"/>
    <p:sldId id="1671" r:id="rId38"/>
    <p:sldId id="1672" r:id="rId39"/>
    <p:sldId id="1673" r:id="rId40"/>
    <p:sldId id="1675" r:id="rId41"/>
    <p:sldId id="1678" r:id="rId42"/>
    <p:sldId id="1679" r:id="rId43"/>
    <p:sldId id="1680" r:id="rId44"/>
    <p:sldId id="1646" r:id="rId45"/>
    <p:sldId id="1697" r:id="rId46"/>
    <p:sldId id="1698" r:id="rId47"/>
    <p:sldId id="1613" r:id="rId48"/>
    <p:sldId id="1612" r:id="rId49"/>
    <p:sldId id="1635" r:id="rId50"/>
    <p:sldId id="162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3"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A0C37-60BF-B85D-61FE-D2D8729B3507}" v="4" dt="2024-12-09T19:20:04.376"/>
    <p1510:client id="{FD4816B9-1423-F256-2697-4B3FBF72A549}" v="4" dt="2024-12-09T17:17:00.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aprolu, Geethika" userId="S::geelapro@iu.edu::13664526-2669-4817-aca7-136810c5c85e" providerId="AD" clId="Web-{07FA0C37-60BF-B85D-61FE-D2D8729B3507}"/>
    <pc:docChg chg="modSld">
      <pc:chgData name="Elaprolu, Geethika" userId="S::geelapro@iu.edu::13664526-2669-4817-aca7-136810c5c85e" providerId="AD" clId="Web-{07FA0C37-60BF-B85D-61FE-D2D8729B3507}" dt="2024-12-09T19:20:04.376" v="3" actId="20577"/>
      <pc:docMkLst>
        <pc:docMk/>
      </pc:docMkLst>
      <pc:sldChg chg="modSp">
        <pc:chgData name="Elaprolu, Geethika" userId="S::geelapro@iu.edu::13664526-2669-4817-aca7-136810c5c85e" providerId="AD" clId="Web-{07FA0C37-60BF-B85D-61FE-D2D8729B3507}" dt="2024-12-09T19:16:13.597" v="1" actId="20577"/>
        <pc:sldMkLst>
          <pc:docMk/>
          <pc:sldMk cId="947476492" sldId="1645"/>
        </pc:sldMkLst>
        <pc:spChg chg="mod">
          <ac:chgData name="Elaprolu, Geethika" userId="S::geelapro@iu.edu::13664526-2669-4817-aca7-136810c5c85e" providerId="AD" clId="Web-{07FA0C37-60BF-B85D-61FE-D2D8729B3507}" dt="2024-12-09T19:16:13.597" v="1" actId="20577"/>
          <ac:spMkLst>
            <pc:docMk/>
            <pc:sldMk cId="947476492" sldId="1645"/>
            <ac:spMk id="3" creationId="{5F3EAA8E-23AA-53B0-CB74-F220D924F1BF}"/>
          </ac:spMkLst>
        </pc:spChg>
      </pc:sldChg>
      <pc:sldChg chg="modSp">
        <pc:chgData name="Elaprolu, Geethika" userId="S::geelapro@iu.edu::13664526-2669-4817-aca7-136810c5c85e" providerId="AD" clId="Web-{07FA0C37-60BF-B85D-61FE-D2D8729B3507}" dt="2024-12-09T19:20:04.376" v="3" actId="20577"/>
        <pc:sldMkLst>
          <pc:docMk/>
          <pc:sldMk cId="2159612588" sldId="1662"/>
        </pc:sldMkLst>
        <pc:spChg chg="mod">
          <ac:chgData name="Elaprolu, Geethika" userId="S::geelapro@iu.edu::13664526-2669-4817-aca7-136810c5c85e" providerId="AD" clId="Web-{07FA0C37-60BF-B85D-61FE-D2D8729B3507}" dt="2024-12-09T19:20:04.376" v="3" actId="20577"/>
          <ac:spMkLst>
            <pc:docMk/>
            <pc:sldMk cId="2159612588" sldId="1662"/>
            <ac:spMk id="3" creationId="{5F3EAA8E-23AA-53B0-CB74-F220D924F1BF}"/>
          </ac:spMkLst>
        </pc:spChg>
      </pc:sldChg>
    </pc:docChg>
  </pc:docChgLst>
  <pc:docChgLst>
    <pc:chgData name="Yalamanchili, Keerthi" userId="S::kyalaman@iu.edu::081da019-6914-4fe8-9b41-f40386a686ae" providerId="AD" clId="Web-{FD4816B9-1423-F256-2697-4B3FBF72A549}"/>
    <pc:docChg chg="modSld">
      <pc:chgData name="Yalamanchili, Keerthi" userId="S::kyalaman@iu.edu::081da019-6914-4fe8-9b41-f40386a686ae" providerId="AD" clId="Web-{FD4816B9-1423-F256-2697-4B3FBF72A549}" dt="2024-12-09T17:17:00.462" v="2" actId="20577"/>
      <pc:docMkLst>
        <pc:docMk/>
      </pc:docMkLst>
      <pc:sldChg chg="modSp">
        <pc:chgData name="Yalamanchili, Keerthi" userId="S::kyalaman@iu.edu::081da019-6914-4fe8-9b41-f40386a686ae" providerId="AD" clId="Web-{FD4816B9-1423-F256-2697-4B3FBF72A549}" dt="2024-12-09T17:17:00.462" v="2" actId="20577"/>
        <pc:sldMkLst>
          <pc:docMk/>
          <pc:sldMk cId="3583291982" sldId="1635"/>
        </pc:sldMkLst>
        <pc:spChg chg="mod">
          <ac:chgData name="Yalamanchili, Keerthi" userId="S::kyalaman@iu.edu::081da019-6914-4fe8-9b41-f40386a686ae" providerId="AD" clId="Web-{FD4816B9-1423-F256-2697-4B3FBF72A549}" dt="2024-12-09T17:17:00.462" v="2" actId="20577"/>
          <ac:spMkLst>
            <pc:docMk/>
            <pc:sldMk cId="3583291982" sldId="1635"/>
            <ac:spMk id="3" creationId="{1A8C102B-D580-4717-9C55-EB21E15905C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08BDA-467B-4F47-AC9D-79D368DA680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4671581-BD0D-4B9D-A8A9-B58702847A23}">
      <dgm:prSet custT="1"/>
      <dgm:spPr/>
      <dgm:t>
        <a:bodyPr/>
        <a:lstStyle/>
        <a:p>
          <a:r>
            <a:rPr lang="en-US" sz="1000" b="1"/>
            <a:t>Legacy Leaders: </a:t>
          </a:r>
          <a:r>
            <a:rPr lang="en-US" sz="1000"/>
            <a:t>Russia and the USA maintain steady activity, reflecting their foundational roles in space exploration.</a:t>
          </a:r>
        </a:p>
      </dgm:t>
    </dgm:pt>
    <dgm:pt modelId="{DDD8C7EC-9E5E-4431-81C0-4C14B99E93AE}" type="parTrans" cxnId="{CFCFAA65-C13B-410E-987D-BB902579B4D9}">
      <dgm:prSet/>
      <dgm:spPr/>
      <dgm:t>
        <a:bodyPr/>
        <a:lstStyle/>
        <a:p>
          <a:endParaRPr lang="en-US"/>
        </a:p>
      </dgm:t>
    </dgm:pt>
    <dgm:pt modelId="{8A57CAAE-3369-4B7B-96E1-E8750EE40B00}" type="sibTrans" cxnId="{CFCFAA65-C13B-410E-987D-BB902579B4D9}">
      <dgm:prSet/>
      <dgm:spPr/>
      <dgm:t>
        <a:bodyPr/>
        <a:lstStyle/>
        <a:p>
          <a:endParaRPr lang="en-US"/>
        </a:p>
      </dgm:t>
    </dgm:pt>
    <dgm:pt modelId="{9E6BD30C-00A4-4383-884A-55A106AE3D3E}">
      <dgm:prSet custT="1"/>
      <dgm:spPr/>
      <dgm:t>
        <a:bodyPr/>
        <a:lstStyle/>
        <a:p>
          <a:r>
            <a:rPr lang="en-US" sz="1000" b="1"/>
            <a:t>Emerging Players: </a:t>
          </a:r>
          <a:r>
            <a:rPr lang="en-US" sz="1000"/>
            <a:t>China and India show increased activity in the 21st century, reflecting growing ambitions in the space industry.</a:t>
          </a:r>
        </a:p>
      </dgm:t>
    </dgm:pt>
    <dgm:pt modelId="{DB1DBACB-D495-4D92-9B33-20B472AD78AD}" type="parTrans" cxnId="{6872120C-B897-4736-BA61-2B3D102DF01B}">
      <dgm:prSet/>
      <dgm:spPr/>
      <dgm:t>
        <a:bodyPr/>
        <a:lstStyle/>
        <a:p>
          <a:endParaRPr lang="en-US"/>
        </a:p>
      </dgm:t>
    </dgm:pt>
    <dgm:pt modelId="{50E98224-75AC-4BD3-A051-122E5C38FA5C}" type="sibTrans" cxnId="{6872120C-B897-4736-BA61-2B3D102DF01B}">
      <dgm:prSet/>
      <dgm:spPr/>
      <dgm:t>
        <a:bodyPr/>
        <a:lstStyle/>
        <a:p>
          <a:endParaRPr lang="en-US"/>
        </a:p>
      </dgm:t>
    </dgm:pt>
    <dgm:pt modelId="{2B2D3B54-DD21-44C4-9B25-E8D71910EEE8}">
      <dgm:prSet custT="1"/>
      <dgm:spPr/>
      <dgm:t>
        <a:bodyPr/>
        <a:lstStyle/>
        <a:p>
          <a:r>
            <a:rPr lang="en-US" sz="1000" b="1"/>
            <a:t>Space Race: </a:t>
          </a:r>
          <a:r>
            <a:rPr lang="en-US" sz="1000"/>
            <a:t>Kazakhstan (which was a part of Soviet Union) and USA were the first countries to launch rocket into space in 1957.The early era of space exploration was driven by a "Space Race" between the Soviet Union and the United States.</a:t>
          </a:r>
          <a:endParaRPr lang="en-IN" sz="1000"/>
        </a:p>
        <a:p>
          <a:endParaRPr lang="en-US" sz="800"/>
        </a:p>
      </dgm:t>
    </dgm:pt>
    <dgm:pt modelId="{914845CD-3E32-43FC-8774-1B98D0B65DF3}" type="parTrans" cxnId="{544B4F5D-FF16-4860-B348-627ECC3F67D1}">
      <dgm:prSet/>
      <dgm:spPr/>
      <dgm:t>
        <a:bodyPr/>
        <a:lstStyle/>
        <a:p>
          <a:endParaRPr lang="en-US"/>
        </a:p>
      </dgm:t>
    </dgm:pt>
    <dgm:pt modelId="{73A733BE-DCA3-41D6-B82C-D1E52E5B7BB5}" type="sibTrans" cxnId="{544B4F5D-FF16-4860-B348-627ECC3F67D1}">
      <dgm:prSet/>
      <dgm:spPr/>
      <dgm:t>
        <a:bodyPr/>
        <a:lstStyle/>
        <a:p>
          <a:endParaRPr lang="en-US"/>
        </a:p>
      </dgm:t>
    </dgm:pt>
    <dgm:pt modelId="{4EE11ED1-AF67-4C9B-8887-597B03F62230}" type="pres">
      <dgm:prSet presAssocID="{1AF08BDA-467B-4F47-AC9D-79D368DA6809}" presName="hierChild1" presStyleCnt="0">
        <dgm:presLayoutVars>
          <dgm:chPref val="1"/>
          <dgm:dir/>
          <dgm:animOne val="branch"/>
          <dgm:animLvl val="lvl"/>
          <dgm:resizeHandles/>
        </dgm:presLayoutVars>
      </dgm:prSet>
      <dgm:spPr/>
    </dgm:pt>
    <dgm:pt modelId="{02160FF0-E0CA-4884-B619-C0965EA13E10}" type="pres">
      <dgm:prSet presAssocID="{A4671581-BD0D-4B9D-A8A9-B58702847A23}" presName="hierRoot1" presStyleCnt="0"/>
      <dgm:spPr/>
    </dgm:pt>
    <dgm:pt modelId="{A134A55C-05E7-43CD-BD77-146B33CF5585}" type="pres">
      <dgm:prSet presAssocID="{A4671581-BD0D-4B9D-A8A9-B58702847A23}" presName="composite" presStyleCnt="0"/>
      <dgm:spPr/>
    </dgm:pt>
    <dgm:pt modelId="{38EE0AB4-B48D-4C58-8A3A-1CB8EEC7BD0B}" type="pres">
      <dgm:prSet presAssocID="{A4671581-BD0D-4B9D-A8A9-B58702847A23}" presName="background" presStyleLbl="node0" presStyleIdx="0" presStyleCnt="3"/>
      <dgm:spPr/>
    </dgm:pt>
    <dgm:pt modelId="{EE360455-E743-43F6-A298-6032965262C3}" type="pres">
      <dgm:prSet presAssocID="{A4671581-BD0D-4B9D-A8A9-B58702847A23}" presName="text" presStyleLbl="fgAcc0" presStyleIdx="0" presStyleCnt="3">
        <dgm:presLayoutVars>
          <dgm:chPref val="3"/>
        </dgm:presLayoutVars>
      </dgm:prSet>
      <dgm:spPr/>
    </dgm:pt>
    <dgm:pt modelId="{1ED553A1-1952-4E8B-9C37-0A9230B55BA2}" type="pres">
      <dgm:prSet presAssocID="{A4671581-BD0D-4B9D-A8A9-B58702847A23}" presName="hierChild2" presStyleCnt="0"/>
      <dgm:spPr/>
    </dgm:pt>
    <dgm:pt modelId="{A37F58D5-41D2-401D-BF0A-0B683E9A8BA7}" type="pres">
      <dgm:prSet presAssocID="{9E6BD30C-00A4-4383-884A-55A106AE3D3E}" presName="hierRoot1" presStyleCnt="0"/>
      <dgm:spPr/>
    </dgm:pt>
    <dgm:pt modelId="{8E26D7E4-460D-45ED-8093-6A26757CFF19}" type="pres">
      <dgm:prSet presAssocID="{9E6BD30C-00A4-4383-884A-55A106AE3D3E}" presName="composite" presStyleCnt="0"/>
      <dgm:spPr/>
    </dgm:pt>
    <dgm:pt modelId="{AC13ACF1-8614-4777-9D61-D1489425C03E}" type="pres">
      <dgm:prSet presAssocID="{9E6BD30C-00A4-4383-884A-55A106AE3D3E}" presName="background" presStyleLbl="node0" presStyleIdx="1" presStyleCnt="3"/>
      <dgm:spPr/>
    </dgm:pt>
    <dgm:pt modelId="{B8F1CB11-B541-41A4-85C8-A130A9782569}" type="pres">
      <dgm:prSet presAssocID="{9E6BD30C-00A4-4383-884A-55A106AE3D3E}" presName="text" presStyleLbl="fgAcc0" presStyleIdx="1" presStyleCnt="3">
        <dgm:presLayoutVars>
          <dgm:chPref val="3"/>
        </dgm:presLayoutVars>
      </dgm:prSet>
      <dgm:spPr/>
    </dgm:pt>
    <dgm:pt modelId="{2288C4B3-E769-46B2-A2D0-A5E5962CDF6C}" type="pres">
      <dgm:prSet presAssocID="{9E6BD30C-00A4-4383-884A-55A106AE3D3E}" presName="hierChild2" presStyleCnt="0"/>
      <dgm:spPr/>
    </dgm:pt>
    <dgm:pt modelId="{606B6DDE-D83B-4D1B-9C19-D686D1BBB275}" type="pres">
      <dgm:prSet presAssocID="{2B2D3B54-DD21-44C4-9B25-E8D71910EEE8}" presName="hierRoot1" presStyleCnt="0"/>
      <dgm:spPr/>
    </dgm:pt>
    <dgm:pt modelId="{70414363-3626-4140-91AD-B670B0A0BD96}" type="pres">
      <dgm:prSet presAssocID="{2B2D3B54-DD21-44C4-9B25-E8D71910EEE8}" presName="composite" presStyleCnt="0"/>
      <dgm:spPr/>
    </dgm:pt>
    <dgm:pt modelId="{7E73F9E5-8E77-492F-A8E0-528F0B9CD77D}" type="pres">
      <dgm:prSet presAssocID="{2B2D3B54-DD21-44C4-9B25-E8D71910EEE8}" presName="background" presStyleLbl="node0" presStyleIdx="2" presStyleCnt="3"/>
      <dgm:spPr/>
    </dgm:pt>
    <dgm:pt modelId="{91D3467A-0785-4221-8728-D800640AAD7D}" type="pres">
      <dgm:prSet presAssocID="{2B2D3B54-DD21-44C4-9B25-E8D71910EEE8}" presName="text" presStyleLbl="fgAcc0" presStyleIdx="2" presStyleCnt="3" custScaleX="108076" custScaleY="119878">
        <dgm:presLayoutVars>
          <dgm:chPref val="3"/>
        </dgm:presLayoutVars>
      </dgm:prSet>
      <dgm:spPr/>
    </dgm:pt>
    <dgm:pt modelId="{D5288DAD-2DFB-4891-8B11-CE5DFF5D6224}" type="pres">
      <dgm:prSet presAssocID="{2B2D3B54-DD21-44C4-9B25-E8D71910EEE8}" presName="hierChild2" presStyleCnt="0"/>
      <dgm:spPr/>
    </dgm:pt>
  </dgm:ptLst>
  <dgm:cxnLst>
    <dgm:cxn modelId="{6872120C-B897-4736-BA61-2B3D102DF01B}" srcId="{1AF08BDA-467B-4F47-AC9D-79D368DA6809}" destId="{9E6BD30C-00A4-4383-884A-55A106AE3D3E}" srcOrd="1" destOrd="0" parTransId="{DB1DBACB-D495-4D92-9B33-20B472AD78AD}" sibTransId="{50E98224-75AC-4BD3-A051-122E5C38FA5C}"/>
    <dgm:cxn modelId="{E68A7533-1E87-4E6C-8805-1339FA001445}" type="presOf" srcId="{2B2D3B54-DD21-44C4-9B25-E8D71910EEE8}" destId="{91D3467A-0785-4221-8728-D800640AAD7D}" srcOrd="0" destOrd="0" presId="urn:microsoft.com/office/officeart/2005/8/layout/hierarchy1"/>
    <dgm:cxn modelId="{544B4F5D-FF16-4860-B348-627ECC3F67D1}" srcId="{1AF08BDA-467B-4F47-AC9D-79D368DA6809}" destId="{2B2D3B54-DD21-44C4-9B25-E8D71910EEE8}" srcOrd="2" destOrd="0" parTransId="{914845CD-3E32-43FC-8774-1B98D0B65DF3}" sibTransId="{73A733BE-DCA3-41D6-B82C-D1E52E5B7BB5}"/>
    <dgm:cxn modelId="{CFCFAA65-C13B-410E-987D-BB902579B4D9}" srcId="{1AF08BDA-467B-4F47-AC9D-79D368DA6809}" destId="{A4671581-BD0D-4B9D-A8A9-B58702847A23}" srcOrd="0" destOrd="0" parTransId="{DDD8C7EC-9E5E-4431-81C0-4C14B99E93AE}" sibTransId="{8A57CAAE-3369-4B7B-96E1-E8750EE40B00}"/>
    <dgm:cxn modelId="{2823F87A-86BB-496F-86DC-251D4BC687C6}" type="presOf" srcId="{9E6BD30C-00A4-4383-884A-55A106AE3D3E}" destId="{B8F1CB11-B541-41A4-85C8-A130A9782569}" srcOrd="0" destOrd="0" presId="urn:microsoft.com/office/officeart/2005/8/layout/hierarchy1"/>
    <dgm:cxn modelId="{EA0DDC7D-F142-4180-8709-4E0343385FCE}" type="presOf" srcId="{A4671581-BD0D-4B9D-A8A9-B58702847A23}" destId="{EE360455-E743-43F6-A298-6032965262C3}" srcOrd="0" destOrd="0" presId="urn:microsoft.com/office/officeart/2005/8/layout/hierarchy1"/>
    <dgm:cxn modelId="{625DA9AC-C177-4961-8A5B-1FD131108AE3}" type="presOf" srcId="{1AF08BDA-467B-4F47-AC9D-79D368DA6809}" destId="{4EE11ED1-AF67-4C9B-8887-597B03F62230}" srcOrd="0" destOrd="0" presId="urn:microsoft.com/office/officeart/2005/8/layout/hierarchy1"/>
    <dgm:cxn modelId="{2BEDB4E5-03D6-4EF8-B12A-FFF73323398F}" type="presParOf" srcId="{4EE11ED1-AF67-4C9B-8887-597B03F62230}" destId="{02160FF0-E0CA-4884-B619-C0965EA13E10}" srcOrd="0" destOrd="0" presId="urn:microsoft.com/office/officeart/2005/8/layout/hierarchy1"/>
    <dgm:cxn modelId="{294BCEC5-1B59-49A7-8D6D-E8DBB56015D3}" type="presParOf" srcId="{02160FF0-E0CA-4884-B619-C0965EA13E10}" destId="{A134A55C-05E7-43CD-BD77-146B33CF5585}" srcOrd="0" destOrd="0" presId="urn:microsoft.com/office/officeart/2005/8/layout/hierarchy1"/>
    <dgm:cxn modelId="{79A50E6A-DB16-45A4-9169-77C8236F5C25}" type="presParOf" srcId="{A134A55C-05E7-43CD-BD77-146B33CF5585}" destId="{38EE0AB4-B48D-4C58-8A3A-1CB8EEC7BD0B}" srcOrd="0" destOrd="0" presId="urn:microsoft.com/office/officeart/2005/8/layout/hierarchy1"/>
    <dgm:cxn modelId="{B464DA79-AE9E-44F8-AD60-D981E26AF860}" type="presParOf" srcId="{A134A55C-05E7-43CD-BD77-146B33CF5585}" destId="{EE360455-E743-43F6-A298-6032965262C3}" srcOrd="1" destOrd="0" presId="urn:microsoft.com/office/officeart/2005/8/layout/hierarchy1"/>
    <dgm:cxn modelId="{0E679137-3E6E-4746-B1D2-7093FBCB70F0}" type="presParOf" srcId="{02160FF0-E0CA-4884-B619-C0965EA13E10}" destId="{1ED553A1-1952-4E8B-9C37-0A9230B55BA2}" srcOrd="1" destOrd="0" presId="urn:microsoft.com/office/officeart/2005/8/layout/hierarchy1"/>
    <dgm:cxn modelId="{607D53F2-43F9-46A7-8ADD-892FD46A6A54}" type="presParOf" srcId="{4EE11ED1-AF67-4C9B-8887-597B03F62230}" destId="{A37F58D5-41D2-401D-BF0A-0B683E9A8BA7}" srcOrd="1" destOrd="0" presId="urn:microsoft.com/office/officeart/2005/8/layout/hierarchy1"/>
    <dgm:cxn modelId="{75F99DB2-C27C-4194-BA20-0EB7A64EFD58}" type="presParOf" srcId="{A37F58D5-41D2-401D-BF0A-0B683E9A8BA7}" destId="{8E26D7E4-460D-45ED-8093-6A26757CFF19}" srcOrd="0" destOrd="0" presId="urn:microsoft.com/office/officeart/2005/8/layout/hierarchy1"/>
    <dgm:cxn modelId="{33DA7DF3-C2E3-4813-AAA1-7396A4D5AE9B}" type="presParOf" srcId="{8E26D7E4-460D-45ED-8093-6A26757CFF19}" destId="{AC13ACF1-8614-4777-9D61-D1489425C03E}" srcOrd="0" destOrd="0" presId="urn:microsoft.com/office/officeart/2005/8/layout/hierarchy1"/>
    <dgm:cxn modelId="{48BB7963-4E0B-4C89-8C81-0773EE0FC1D8}" type="presParOf" srcId="{8E26D7E4-460D-45ED-8093-6A26757CFF19}" destId="{B8F1CB11-B541-41A4-85C8-A130A9782569}" srcOrd="1" destOrd="0" presId="urn:microsoft.com/office/officeart/2005/8/layout/hierarchy1"/>
    <dgm:cxn modelId="{F19E8B2E-FADF-484A-A330-734CCB45E27B}" type="presParOf" srcId="{A37F58D5-41D2-401D-BF0A-0B683E9A8BA7}" destId="{2288C4B3-E769-46B2-A2D0-A5E5962CDF6C}" srcOrd="1" destOrd="0" presId="urn:microsoft.com/office/officeart/2005/8/layout/hierarchy1"/>
    <dgm:cxn modelId="{BA297FC4-F4A9-4D44-A6C1-00D0D5BA40D4}" type="presParOf" srcId="{4EE11ED1-AF67-4C9B-8887-597B03F62230}" destId="{606B6DDE-D83B-4D1B-9C19-D686D1BBB275}" srcOrd="2" destOrd="0" presId="urn:microsoft.com/office/officeart/2005/8/layout/hierarchy1"/>
    <dgm:cxn modelId="{28B2F80D-03A0-48AE-9834-D990F6E7CDFD}" type="presParOf" srcId="{606B6DDE-D83B-4D1B-9C19-D686D1BBB275}" destId="{70414363-3626-4140-91AD-B670B0A0BD96}" srcOrd="0" destOrd="0" presId="urn:microsoft.com/office/officeart/2005/8/layout/hierarchy1"/>
    <dgm:cxn modelId="{5531CEBA-BB71-4233-9DC4-DB5D9CE0ED1F}" type="presParOf" srcId="{70414363-3626-4140-91AD-B670B0A0BD96}" destId="{7E73F9E5-8E77-492F-A8E0-528F0B9CD77D}" srcOrd="0" destOrd="0" presId="urn:microsoft.com/office/officeart/2005/8/layout/hierarchy1"/>
    <dgm:cxn modelId="{AEC5D7E3-6456-46C9-8ACE-1816EFE5AEE2}" type="presParOf" srcId="{70414363-3626-4140-91AD-B670B0A0BD96}" destId="{91D3467A-0785-4221-8728-D800640AAD7D}" srcOrd="1" destOrd="0" presId="urn:microsoft.com/office/officeart/2005/8/layout/hierarchy1"/>
    <dgm:cxn modelId="{7E8AF69B-027B-4786-9F87-BDFE95D04309}" type="presParOf" srcId="{606B6DDE-D83B-4D1B-9C19-D686D1BBB275}" destId="{D5288DAD-2DFB-4891-8B11-CE5DFF5D62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F08BDA-467B-4F47-AC9D-79D368DA680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4671581-BD0D-4B9D-A8A9-B58702847A23}">
      <dgm:prSet custT="1"/>
      <dgm:spPr/>
      <dgm:t>
        <a:bodyPr/>
        <a:lstStyle/>
        <a:p>
          <a:r>
            <a:rPr lang="en-IN" sz="1050" b="1"/>
            <a:t>Overall Trends</a:t>
          </a:r>
          <a:r>
            <a:rPr lang="en-US" sz="1050" b="1"/>
            <a:t>: </a:t>
          </a:r>
        </a:p>
        <a:p>
          <a:r>
            <a:rPr lang="en-US" sz="1000"/>
            <a:t>Countries like Russia and the USA dominate in total missions with high success rates.
Emerging players (e.g., China, India) exhibit growing contributions.</a:t>
          </a:r>
        </a:p>
      </dgm:t>
    </dgm:pt>
    <dgm:pt modelId="{DDD8C7EC-9E5E-4431-81C0-4C14B99E93AE}" type="parTrans" cxnId="{CFCFAA65-C13B-410E-987D-BB902579B4D9}">
      <dgm:prSet/>
      <dgm:spPr/>
      <dgm:t>
        <a:bodyPr/>
        <a:lstStyle/>
        <a:p>
          <a:endParaRPr lang="en-US"/>
        </a:p>
      </dgm:t>
    </dgm:pt>
    <dgm:pt modelId="{8A57CAAE-3369-4B7B-96E1-E8750EE40B00}" type="sibTrans" cxnId="{CFCFAA65-C13B-410E-987D-BB902579B4D9}">
      <dgm:prSet/>
      <dgm:spPr/>
      <dgm:t>
        <a:bodyPr/>
        <a:lstStyle/>
        <a:p>
          <a:endParaRPr lang="en-US"/>
        </a:p>
      </dgm:t>
    </dgm:pt>
    <dgm:pt modelId="{9E6BD30C-00A4-4383-884A-55A106AE3D3E}">
      <dgm:prSet custT="1"/>
      <dgm:spPr/>
      <dgm:t>
        <a:bodyPr/>
        <a:lstStyle/>
        <a:p>
          <a:r>
            <a:rPr lang="en-IN" sz="1050" b="1"/>
            <a:t>Company Contributions </a:t>
          </a:r>
          <a:r>
            <a:rPr lang="en-US" sz="1050" b="1"/>
            <a:t>: </a:t>
          </a:r>
        </a:p>
        <a:p>
          <a:r>
            <a:rPr lang="en-US" sz="1000"/>
            <a:t>USA’s success is heavily influenced by private companies like SpaceX.
Legacy contributors (Arianespace, </a:t>
          </a:r>
          <a:r>
            <a:rPr lang="en-US" sz="1000" err="1"/>
            <a:t>Roscosmos</a:t>
          </a:r>
          <a:r>
            <a:rPr lang="en-US" sz="1000"/>
            <a:t>) show consistent results across decades.</a:t>
          </a:r>
        </a:p>
      </dgm:t>
    </dgm:pt>
    <dgm:pt modelId="{DB1DBACB-D495-4D92-9B33-20B472AD78AD}" type="parTrans" cxnId="{6872120C-B897-4736-BA61-2B3D102DF01B}">
      <dgm:prSet/>
      <dgm:spPr/>
      <dgm:t>
        <a:bodyPr/>
        <a:lstStyle/>
        <a:p>
          <a:endParaRPr lang="en-US"/>
        </a:p>
      </dgm:t>
    </dgm:pt>
    <dgm:pt modelId="{50E98224-75AC-4BD3-A051-122E5C38FA5C}" type="sibTrans" cxnId="{6872120C-B897-4736-BA61-2B3D102DF01B}">
      <dgm:prSet/>
      <dgm:spPr/>
      <dgm:t>
        <a:bodyPr/>
        <a:lstStyle/>
        <a:p>
          <a:endParaRPr lang="en-US"/>
        </a:p>
      </dgm:t>
    </dgm:pt>
    <dgm:pt modelId="{2B2D3B54-DD21-44C4-9B25-E8D71910EEE8}">
      <dgm:prSet custT="1"/>
      <dgm:spPr/>
      <dgm:t>
        <a:bodyPr/>
        <a:lstStyle/>
        <a:p>
          <a:r>
            <a:rPr lang="en-IN" sz="1050" b="1"/>
            <a:t>Mission Outcomes</a:t>
          </a:r>
          <a:r>
            <a:rPr lang="en-US" sz="1050" b="1"/>
            <a:t>: </a:t>
          </a:r>
        </a:p>
        <a:p>
          <a:r>
            <a:rPr lang="en-US" sz="1000"/>
            <a:t>Countries like Iran and Brazil display higher failure rates, reflecting technological or operational constraints.</a:t>
          </a:r>
        </a:p>
        <a:p>
          <a:r>
            <a:rPr lang="en-US" sz="1000"/>
            <a:t>From radial charts (high-level) to hierarchical sunbursts (granular details), the progression emphasizes depth and usability.</a:t>
          </a:r>
          <a:endParaRPr lang="en-US" sz="800"/>
        </a:p>
      </dgm:t>
    </dgm:pt>
    <dgm:pt modelId="{914845CD-3E32-43FC-8774-1B98D0B65DF3}" type="parTrans" cxnId="{544B4F5D-FF16-4860-B348-627ECC3F67D1}">
      <dgm:prSet/>
      <dgm:spPr/>
      <dgm:t>
        <a:bodyPr/>
        <a:lstStyle/>
        <a:p>
          <a:endParaRPr lang="en-US"/>
        </a:p>
      </dgm:t>
    </dgm:pt>
    <dgm:pt modelId="{73A733BE-DCA3-41D6-B82C-D1E52E5B7BB5}" type="sibTrans" cxnId="{544B4F5D-FF16-4860-B348-627ECC3F67D1}">
      <dgm:prSet/>
      <dgm:spPr/>
      <dgm:t>
        <a:bodyPr/>
        <a:lstStyle/>
        <a:p>
          <a:endParaRPr lang="en-US"/>
        </a:p>
      </dgm:t>
    </dgm:pt>
    <dgm:pt modelId="{4EE11ED1-AF67-4C9B-8887-597B03F62230}" type="pres">
      <dgm:prSet presAssocID="{1AF08BDA-467B-4F47-AC9D-79D368DA6809}" presName="hierChild1" presStyleCnt="0">
        <dgm:presLayoutVars>
          <dgm:chPref val="1"/>
          <dgm:dir/>
          <dgm:animOne val="branch"/>
          <dgm:animLvl val="lvl"/>
          <dgm:resizeHandles/>
        </dgm:presLayoutVars>
      </dgm:prSet>
      <dgm:spPr/>
    </dgm:pt>
    <dgm:pt modelId="{02160FF0-E0CA-4884-B619-C0965EA13E10}" type="pres">
      <dgm:prSet presAssocID="{A4671581-BD0D-4B9D-A8A9-B58702847A23}" presName="hierRoot1" presStyleCnt="0"/>
      <dgm:spPr/>
    </dgm:pt>
    <dgm:pt modelId="{A134A55C-05E7-43CD-BD77-146B33CF5585}" type="pres">
      <dgm:prSet presAssocID="{A4671581-BD0D-4B9D-A8A9-B58702847A23}" presName="composite" presStyleCnt="0"/>
      <dgm:spPr/>
    </dgm:pt>
    <dgm:pt modelId="{38EE0AB4-B48D-4C58-8A3A-1CB8EEC7BD0B}" type="pres">
      <dgm:prSet presAssocID="{A4671581-BD0D-4B9D-A8A9-B58702847A23}" presName="background" presStyleLbl="node0" presStyleIdx="0" presStyleCnt="3"/>
      <dgm:spPr/>
    </dgm:pt>
    <dgm:pt modelId="{EE360455-E743-43F6-A298-6032965262C3}" type="pres">
      <dgm:prSet presAssocID="{A4671581-BD0D-4B9D-A8A9-B58702847A23}" presName="text" presStyleLbl="fgAcc0" presStyleIdx="0" presStyleCnt="3" custScaleY="185397">
        <dgm:presLayoutVars>
          <dgm:chPref val="3"/>
        </dgm:presLayoutVars>
      </dgm:prSet>
      <dgm:spPr/>
    </dgm:pt>
    <dgm:pt modelId="{1ED553A1-1952-4E8B-9C37-0A9230B55BA2}" type="pres">
      <dgm:prSet presAssocID="{A4671581-BD0D-4B9D-A8A9-B58702847A23}" presName="hierChild2" presStyleCnt="0"/>
      <dgm:spPr/>
    </dgm:pt>
    <dgm:pt modelId="{A37F58D5-41D2-401D-BF0A-0B683E9A8BA7}" type="pres">
      <dgm:prSet presAssocID="{9E6BD30C-00A4-4383-884A-55A106AE3D3E}" presName="hierRoot1" presStyleCnt="0"/>
      <dgm:spPr/>
    </dgm:pt>
    <dgm:pt modelId="{8E26D7E4-460D-45ED-8093-6A26757CFF19}" type="pres">
      <dgm:prSet presAssocID="{9E6BD30C-00A4-4383-884A-55A106AE3D3E}" presName="composite" presStyleCnt="0"/>
      <dgm:spPr/>
    </dgm:pt>
    <dgm:pt modelId="{AC13ACF1-8614-4777-9D61-D1489425C03E}" type="pres">
      <dgm:prSet presAssocID="{9E6BD30C-00A4-4383-884A-55A106AE3D3E}" presName="background" presStyleLbl="node0" presStyleIdx="1" presStyleCnt="3"/>
      <dgm:spPr/>
    </dgm:pt>
    <dgm:pt modelId="{B8F1CB11-B541-41A4-85C8-A130A9782569}" type="pres">
      <dgm:prSet presAssocID="{9E6BD30C-00A4-4383-884A-55A106AE3D3E}" presName="text" presStyleLbl="fgAcc0" presStyleIdx="1" presStyleCnt="3" custScaleY="181239">
        <dgm:presLayoutVars>
          <dgm:chPref val="3"/>
        </dgm:presLayoutVars>
      </dgm:prSet>
      <dgm:spPr/>
    </dgm:pt>
    <dgm:pt modelId="{2288C4B3-E769-46B2-A2D0-A5E5962CDF6C}" type="pres">
      <dgm:prSet presAssocID="{9E6BD30C-00A4-4383-884A-55A106AE3D3E}" presName="hierChild2" presStyleCnt="0"/>
      <dgm:spPr/>
    </dgm:pt>
    <dgm:pt modelId="{606B6DDE-D83B-4D1B-9C19-D686D1BBB275}" type="pres">
      <dgm:prSet presAssocID="{2B2D3B54-DD21-44C4-9B25-E8D71910EEE8}" presName="hierRoot1" presStyleCnt="0"/>
      <dgm:spPr/>
    </dgm:pt>
    <dgm:pt modelId="{70414363-3626-4140-91AD-B670B0A0BD96}" type="pres">
      <dgm:prSet presAssocID="{2B2D3B54-DD21-44C4-9B25-E8D71910EEE8}" presName="composite" presStyleCnt="0"/>
      <dgm:spPr/>
    </dgm:pt>
    <dgm:pt modelId="{7E73F9E5-8E77-492F-A8E0-528F0B9CD77D}" type="pres">
      <dgm:prSet presAssocID="{2B2D3B54-DD21-44C4-9B25-E8D71910EEE8}" presName="background" presStyleLbl="node0" presStyleIdx="2" presStyleCnt="3"/>
      <dgm:spPr/>
    </dgm:pt>
    <dgm:pt modelId="{91D3467A-0785-4221-8728-D800640AAD7D}" type="pres">
      <dgm:prSet presAssocID="{2B2D3B54-DD21-44C4-9B25-E8D71910EEE8}" presName="text" presStyleLbl="fgAcc0" presStyleIdx="2" presStyleCnt="3" custScaleX="108681" custScaleY="181239">
        <dgm:presLayoutVars>
          <dgm:chPref val="3"/>
        </dgm:presLayoutVars>
      </dgm:prSet>
      <dgm:spPr/>
    </dgm:pt>
    <dgm:pt modelId="{D5288DAD-2DFB-4891-8B11-CE5DFF5D6224}" type="pres">
      <dgm:prSet presAssocID="{2B2D3B54-DD21-44C4-9B25-E8D71910EEE8}" presName="hierChild2" presStyleCnt="0"/>
      <dgm:spPr/>
    </dgm:pt>
  </dgm:ptLst>
  <dgm:cxnLst>
    <dgm:cxn modelId="{6872120C-B897-4736-BA61-2B3D102DF01B}" srcId="{1AF08BDA-467B-4F47-AC9D-79D368DA6809}" destId="{9E6BD30C-00A4-4383-884A-55A106AE3D3E}" srcOrd="1" destOrd="0" parTransId="{DB1DBACB-D495-4D92-9B33-20B472AD78AD}" sibTransId="{50E98224-75AC-4BD3-A051-122E5C38FA5C}"/>
    <dgm:cxn modelId="{E68A7533-1E87-4E6C-8805-1339FA001445}" type="presOf" srcId="{2B2D3B54-DD21-44C4-9B25-E8D71910EEE8}" destId="{91D3467A-0785-4221-8728-D800640AAD7D}" srcOrd="0" destOrd="0" presId="urn:microsoft.com/office/officeart/2005/8/layout/hierarchy1"/>
    <dgm:cxn modelId="{544B4F5D-FF16-4860-B348-627ECC3F67D1}" srcId="{1AF08BDA-467B-4F47-AC9D-79D368DA6809}" destId="{2B2D3B54-DD21-44C4-9B25-E8D71910EEE8}" srcOrd="2" destOrd="0" parTransId="{914845CD-3E32-43FC-8774-1B98D0B65DF3}" sibTransId="{73A733BE-DCA3-41D6-B82C-D1E52E5B7BB5}"/>
    <dgm:cxn modelId="{CFCFAA65-C13B-410E-987D-BB902579B4D9}" srcId="{1AF08BDA-467B-4F47-AC9D-79D368DA6809}" destId="{A4671581-BD0D-4B9D-A8A9-B58702847A23}" srcOrd="0" destOrd="0" parTransId="{DDD8C7EC-9E5E-4431-81C0-4C14B99E93AE}" sibTransId="{8A57CAAE-3369-4B7B-96E1-E8750EE40B00}"/>
    <dgm:cxn modelId="{2823F87A-86BB-496F-86DC-251D4BC687C6}" type="presOf" srcId="{9E6BD30C-00A4-4383-884A-55A106AE3D3E}" destId="{B8F1CB11-B541-41A4-85C8-A130A9782569}" srcOrd="0" destOrd="0" presId="urn:microsoft.com/office/officeart/2005/8/layout/hierarchy1"/>
    <dgm:cxn modelId="{EA0DDC7D-F142-4180-8709-4E0343385FCE}" type="presOf" srcId="{A4671581-BD0D-4B9D-A8A9-B58702847A23}" destId="{EE360455-E743-43F6-A298-6032965262C3}" srcOrd="0" destOrd="0" presId="urn:microsoft.com/office/officeart/2005/8/layout/hierarchy1"/>
    <dgm:cxn modelId="{625DA9AC-C177-4961-8A5B-1FD131108AE3}" type="presOf" srcId="{1AF08BDA-467B-4F47-AC9D-79D368DA6809}" destId="{4EE11ED1-AF67-4C9B-8887-597B03F62230}" srcOrd="0" destOrd="0" presId="urn:microsoft.com/office/officeart/2005/8/layout/hierarchy1"/>
    <dgm:cxn modelId="{2BEDB4E5-03D6-4EF8-B12A-FFF73323398F}" type="presParOf" srcId="{4EE11ED1-AF67-4C9B-8887-597B03F62230}" destId="{02160FF0-E0CA-4884-B619-C0965EA13E10}" srcOrd="0" destOrd="0" presId="urn:microsoft.com/office/officeart/2005/8/layout/hierarchy1"/>
    <dgm:cxn modelId="{294BCEC5-1B59-49A7-8D6D-E8DBB56015D3}" type="presParOf" srcId="{02160FF0-E0CA-4884-B619-C0965EA13E10}" destId="{A134A55C-05E7-43CD-BD77-146B33CF5585}" srcOrd="0" destOrd="0" presId="urn:microsoft.com/office/officeart/2005/8/layout/hierarchy1"/>
    <dgm:cxn modelId="{79A50E6A-DB16-45A4-9169-77C8236F5C25}" type="presParOf" srcId="{A134A55C-05E7-43CD-BD77-146B33CF5585}" destId="{38EE0AB4-B48D-4C58-8A3A-1CB8EEC7BD0B}" srcOrd="0" destOrd="0" presId="urn:microsoft.com/office/officeart/2005/8/layout/hierarchy1"/>
    <dgm:cxn modelId="{B464DA79-AE9E-44F8-AD60-D981E26AF860}" type="presParOf" srcId="{A134A55C-05E7-43CD-BD77-146B33CF5585}" destId="{EE360455-E743-43F6-A298-6032965262C3}" srcOrd="1" destOrd="0" presId="urn:microsoft.com/office/officeart/2005/8/layout/hierarchy1"/>
    <dgm:cxn modelId="{0E679137-3E6E-4746-B1D2-7093FBCB70F0}" type="presParOf" srcId="{02160FF0-E0CA-4884-B619-C0965EA13E10}" destId="{1ED553A1-1952-4E8B-9C37-0A9230B55BA2}" srcOrd="1" destOrd="0" presId="urn:microsoft.com/office/officeart/2005/8/layout/hierarchy1"/>
    <dgm:cxn modelId="{607D53F2-43F9-46A7-8ADD-892FD46A6A54}" type="presParOf" srcId="{4EE11ED1-AF67-4C9B-8887-597B03F62230}" destId="{A37F58D5-41D2-401D-BF0A-0B683E9A8BA7}" srcOrd="1" destOrd="0" presId="urn:microsoft.com/office/officeart/2005/8/layout/hierarchy1"/>
    <dgm:cxn modelId="{75F99DB2-C27C-4194-BA20-0EB7A64EFD58}" type="presParOf" srcId="{A37F58D5-41D2-401D-BF0A-0B683E9A8BA7}" destId="{8E26D7E4-460D-45ED-8093-6A26757CFF19}" srcOrd="0" destOrd="0" presId="urn:microsoft.com/office/officeart/2005/8/layout/hierarchy1"/>
    <dgm:cxn modelId="{33DA7DF3-C2E3-4813-AAA1-7396A4D5AE9B}" type="presParOf" srcId="{8E26D7E4-460D-45ED-8093-6A26757CFF19}" destId="{AC13ACF1-8614-4777-9D61-D1489425C03E}" srcOrd="0" destOrd="0" presId="urn:microsoft.com/office/officeart/2005/8/layout/hierarchy1"/>
    <dgm:cxn modelId="{48BB7963-4E0B-4C89-8C81-0773EE0FC1D8}" type="presParOf" srcId="{8E26D7E4-460D-45ED-8093-6A26757CFF19}" destId="{B8F1CB11-B541-41A4-85C8-A130A9782569}" srcOrd="1" destOrd="0" presId="urn:microsoft.com/office/officeart/2005/8/layout/hierarchy1"/>
    <dgm:cxn modelId="{F19E8B2E-FADF-484A-A330-734CCB45E27B}" type="presParOf" srcId="{A37F58D5-41D2-401D-BF0A-0B683E9A8BA7}" destId="{2288C4B3-E769-46B2-A2D0-A5E5962CDF6C}" srcOrd="1" destOrd="0" presId="urn:microsoft.com/office/officeart/2005/8/layout/hierarchy1"/>
    <dgm:cxn modelId="{BA297FC4-F4A9-4D44-A6C1-00D0D5BA40D4}" type="presParOf" srcId="{4EE11ED1-AF67-4C9B-8887-597B03F62230}" destId="{606B6DDE-D83B-4D1B-9C19-D686D1BBB275}" srcOrd="2" destOrd="0" presId="urn:microsoft.com/office/officeart/2005/8/layout/hierarchy1"/>
    <dgm:cxn modelId="{28B2F80D-03A0-48AE-9834-D990F6E7CDFD}" type="presParOf" srcId="{606B6DDE-D83B-4D1B-9C19-D686D1BBB275}" destId="{70414363-3626-4140-91AD-B670B0A0BD96}" srcOrd="0" destOrd="0" presId="urn:microsoft.com/office/officeart/2005/8/layout/hierarchy1"/>
    <dgm:cxn modelId="{5531CEBA-BB71-4233-9DC4-DB5D9CE0ED1F}" type="presParOf" srcId="{70414363-3626-4140-91AD-B670B0A0BD96}" destId="{7E73F9E5-8E77-492F-A8E0-528F0B9CD77D}" srcOrd="0" destOrd="0" presId="urn:microsoft.com/office/officeart/2005/8/layout/hierarchy1"/>
    <dgm:cxn modelId="{AEC5D7E3-6456-46C9-8ACE-1816EFE5AEE2}" type="presParOf" srcId="{70414363-3626-4140-91AD-B670B0A0BD96}" destId="{91D3467A-0785-4221-8728-D800640AAD7D}" srcOrd="1" destOrd="0" presId="urn:microsoft.com/office/officeart/2005/8/layout/hierarchy1"/>
    <dgm:cxn modelId="{7E8AF69B-027B-4786-9F87-BDFE95D04309}" type="presParOf" srcId="{606B6DDE-D83B-4D1B-9C19-D686D1BBB275}" destId="{D5288DAD-2DFB-4891-8B11-CE5DFF5D622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0AB4-B48D-4C58-8A3A-1CB8EEC7BD0B}">
      <dsp:nvSpPr>
        <dsp:cNvPr id="0" name=""/>
        <dsp:cNvSpPr/>
      </dsp:nvSpPr>
      <dsp:spPr>
        <a:xfrm>
          <a:off x="4021" y="1161375"/>
          <a:ext cx="1758675" cy="11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60455-E743-43F6-A298-6032965262C3}">
      <dsp:nvSpPr>
        <dsp:cNvPr id="0" name=""/>
        <dsp:cNvSpPr/>
      </dsp:nvSpPr>
      <dsp:spPr>
        <a:xfrm>
          <a:off x="199429" y="1347013"/>
          <a:ext cx="1758675" cy="111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Legacy Leaders: </a:t>
          </a:r>
          <a:r>
            <a:rPr lang="en-US" sz="1000" kern="1200"/>
            <a:t>Russia and the USA maintain steady activity, reflecting their foundational roles in space exploration.</a:t>
          </a:r>
        </a:p>
      </dsp:txBody>
      <dsp:txXfrm>
        <a:off x="232138" y="1379722"/>
        <a:ext cx="1693257" cy="1051340"/>
      </dsp:txXfrm>
    </dsp:sp>
    <dsp:sp modelId="{AC13ACF1-8614-4777-9D61-D1489425C03E}">
      <dsp:nvSpPr>
        <dsp:cNvPr id="0" name=""/>
        <dsp:cNvSpPr/>
      </dsp:nvSpPr>
      <dsp:spPr>
        <a:xfrm>
          <a:off x="2153513" y="1161375"/>
          <a:ext cx="1758675" cy="11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1CB11-B541-41A4-85C8-A130A9782569}">
      <dsp:nvSpPr>
        <dsp:cNvPr id="0" name=""/>
        <dsp:cNvSpPr/>
      </dsp:nvSpPr>
      <dsp:spPr>
        <a:xfrm>
          <a:off x="2348922" y="1347013"/>
          <a:ext cx="1758675" cy="1116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Emerging Players: </a:t>
          </a:r>
          <a:r>
            <a:rPr lang="en-US" sz="1000" kern="1200"/>
            <a:t>China and India show increased activity in the 21st century, reflecting growing ambitions in the space industry.</a:t>
          </a:r>
        </a:p>
      </dsp:txBody>
      <dsp:txXfrm>
        <a:off x="2381631" y="1379722"/>
        <a:ext cx="1693257" cy="1051340"/>
      </dsp:txXfrm>
    </dsp:sp>
    <dsp:sp modelId="{7E73F9E5-8E77-492F-A8E0-528F0B9CD77D}">
      <dsp:nvSpPr>
        <dsp:cNvPr id="0" name=""/>
        <dsp:cNvSpPr/>
      </dsp:nvSpPr>
      <dsp:spPr>
        <a:xfrm>
          <a:off x="4303006" y="1161375"/>
          <a:ext cx="1900706" cy="13387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3467A-0785-4221-8728-D800640AAD7D}">
      <dsp:nvSpPr>
        <dsp:cNvPr id="0" name=""/>
        <dsp:cNvSpPr/>
      </dsp:nvSpPr>
      <dsp:spPr>
        <a:xfrm>
          <a:off x="4498414" y="1347013"/>
          <a:ext cx="1900706" cy="13387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Space Race: </a:t>
          </a:r>
          <a:r>
            <a:rPr lang="en-US" sz="1000" kern="1200"/>
            <a:t>Kazakhstan (which was a part of Soviet Union) and USA were the first countries to launch rocket into space in 1957.The early era of space exploration was driven by a "Space Race" between the Soviet Union and the United States.</a:t>
          </a:r>
          <a:endParaRPr lang="en-IN" sz="1000" kern="1200"/>
        </a:p>
        <a:p>
          <a:pPr marL="0" lvl="0" indent="0" algn="ctr" defTabSz="444500">
            <a:lnSpc>
              <a:spcPct val="90000"/>
            </a:lnSpc>
            <a:spcBef>
              <a:spcPct val="0"/>
            </a:spcBef>
            <a:spcAft>
              <a:spcPct val="35000"/>
            </a:spcAft>
            <a:buNone/>
          </a:pPr>
          <a:endParaRPr lang="en-US" sz="800" kern="1200"/>
        </a:p>
      </dsp:txBody>
      <dsp:txXfrm>
        <a:off x="4537625" y="1386224"/>
        <a:ext cx="1822284" cy="1260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0AB4-B48D-4C58-8A3A-1CB8EEC7BD0B}">
      <dsp:nvSpPr>
        <dsp:cNvPr id="0" name=""/>
        <dsp:cNvSpPr/>
      </dsp:nvSpPr>
      <dsp:spPr>
        <a:xfrm>
          <a:off x="3826" y="797335"/>
          <a:ext cx="1755861" cy="2067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60455-E743-43F6-A298-6032965262C3}">
      <dsp:nvSpPr>
        <dsp:cNvPr id="0" name=""/>
        <dsp:cNvSpPr/>
      </dsp:nvSpPr>
      <dsp:spPr>
        <a:xfrm>
          <a:off x="198921" y="982676"/>
          <a:ext cx="1755861" cy="20671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kern="1200"/>
            <a:t>Overall Trends</a:t>
          </a:r>
          <a:r>
            <a:rPr lang="en-US" sz="1050" b="1" kern="1200"/>
            <a:t>: </a:t>
          </a:r>
        </a:p>
        <a:p>
          <a:pPr marL="0" lvl="0" indent="0" algn="ctr" defTabSz="466725">
            <a:lnSpc>
              <a:spcPct val="90000"/>
            </a:lnSpc>
            <a:spcBef>
              <a:spcPct val="0"/>
            </a:spcBef>
            <a:spcAft>
              <a:spcPct val="35000"/>
            </a:spcAft>
            <a:buNone/>
          </a:pPr>
          <a:r>
            <a:rPr lang="en-US" sz="1000" kern="1200"/>
            <a:t>Countries like Russia and the USA dominate in total missions with high success rates.
Emerging players (e.g., China, India) exhibit growing contributions.</a:t>
          </a:r>
        </a:p>
      </dsp:txBody>
      <dsp:txXfrm>
        <a:off x="250348" y="1034103"/>
        <a:ext cx="1653007" cy="1964270"/>
      </dsp:txXfrm>
    </dsp:sp>
    <dsp:sp modelId="{AC13ACF1-8614-4777-9D61-D1489425C03E}">
      <dsp:nvSpPr>
        <dsp:cNvPr id="0" name=""/>
        <dsp:cNvSpPr/>
      </dsp:nvSpPr>
      <dsp:spPr>
        <a:xfrm>
          <a:off x="2149879" y="797335"/>
          <a:ext cx="1755861" cy="20207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1CB11-B541-41A4-85C8-A130A9782569}">
      <dsp:nvSpPr>
        <dsp:cNvPr id="0" name=""/>
        <dsp:cNvSpPr/>
      </dsp:nvSpPr>
      <dsp:spPr>
        <a:xfrm>
          <a:off x="2344974" y="982676"/>
          <a:ext cx="1755861" cy="20207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kern="1200"/>
            <a:t>Company Contributions </a:t>
          </a:r>
          <a:r>
            <a:rPr lang="en-US" sz="1050" b="1" kern="1200"/>
            <a:t>: </a:t>
          </a:r>
        </a:p>
        <a:p>
          <a:pPr marL="0" lvl="0" indent="0" algn="ctr" defTabSz="466725">
            <a:lnSpc>
              <a:spcPct val="90000"/>
            </a:lnSpc>
            <a:spcBef>
              <a:spcPct val="0"/>
            </a:spcBef>
            <a:spcAft>
              <a:spcPct val="35000"/>
            </a:spcAft>
            <a:buNone/>
          </a:pPr>
          <a:r>
            <a:rPr lang="en-US" sz="1000" kern="1200"/>
            <a:t>USA’s success is heavily influenced by private companies like SpaceX.
Legacy contributors (Arianespace, </a:t>
          </a:r>
          <a:r>
            <a:rPr lang="en-US" sz="1000" kern="1200" err="1"/>
            <a:t>Roscosmos</a:t>
          </a:r>
          <a:r>
            <a:rPr lang="en-US" sz="1000" kern="1200"/>
            <a:t>) show consistent results across decades.</a:t>
          </a:r>
        </a:p>
      </dsp:txBody>
      <dsp:txXfrm>
        <a:off x="2396401" y="1034103"/>
        <a:ext cx="1653007" cy="1917910"/>
      </dsp:txXfrm>
    </dsp:sp>
    <dsp:sp modelId="{7E73F9E5-8E77-492F-A8E0-528F0B9CD77D}">
      <dsp:nvSpPr>
        <dsp:cNvPr id="0" name=""/>
        <dsp:cNvSpPr/>
      </dsp:nvSpPr>
      <dsp:spPr>
        <a:xfrm>
          <a:off x="4295932" y="797335"/>
          <a:ext cx="1908287" cy="20207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3467A-0785-4221-8728-D800640AAD7D}">
      <dsp:nvSpPr>
        <dsp:cNvPr id="0" name=""/>
        <dsp:cNvSpPr/>
      </dsp:nvSpPr>
      <dsp:spPr>
        <a:xfrm>
          <a:off x="4491027" y="982676"/>
          <a:ext cx="1908287" cy="20207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kern="1200"/>
            <a:t>Mission Outcomes</a:t>
          </a:r>
          <a:r>
            <a:rPr lang="en-US" sz="1050" b="1" kern="1200"/>
            <a:t>: </a:t>
          </a:r>
        </a:p>
        <a:p>
          <a:pPr marL="0" lvl="0" indent="0" algn="ctr" defTabSz="466725">
            <a:lnSpc>
              <a:spcPct val="90000"/>
            </a:lnSpc>
            <a:spcBef>
              <a:spcPct val="0"/>
            </a:spcBef>
            <a:spcAft>
              <a:spcPct val="35000"/>
            </a:spcAft>
            <a:buNone/>
          </a:pPr>
          <a:r>
            <a:rPr lang="en-US" sz="1000" kern="1200"/>
            <a:t>Countries like Iran and Brazil display higher failure rates, reflecting technological or operational constraints.</a:t>
          </a:r>
        </a:p>
        <a:p>
          <a:pPr marL="0" lvl="0" indent="0" algn="ctr" defTabSz="466725">
            <a:lnSpc>
              <a:spcPct val="90000"/>
            </a:lnSpc>
            <a:spcBef>
              <a:spcPct val="0"/>
            </a:spcBef>
            <a:spcAft>
              <a:spcPct val="35000"/>
            </a:spcAft>
            <a:buNone/>
          </a:pPr>
          <a:r>
            <a:rPr lang="en-US" sz="1000" kern="1200"/>
            <a:t>From radial charts (high-level) to hierarchical sunbursts (granular details), the progression emphasizes depth and usability.</a:t>
          </a:r>
          <a:endParaRPr lang="en-US" sz="800" kern="1200"/>
        </a:p>
      </dsp:txBody>
      <dsp:txXfrm>
        <a:off x="4546919" y="1038568"/>
        <a:ext cx="1796503" cy="19089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A4178-074B-46B7-A81C-12247C40122B}" type="datetimeFigureOut">
              <a:rPr lang="en-IN" smtClean="0"/>
              <a:t>09-12-2024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EF2F4-6535-4332-85C5-8D049301D98C}" type="slidenum">
              <a:rPr lang="en-IN" smtClean="0"/>
              <a:t>‹#›</a:t>
            </a:fld>
            <a:endParaRPr lang="en-IN"/>
          </a:p>
        </p:txBody>
      </p:sp>
    </p:spTree>
    <p:extLst>
      <p:ext uri="{BB962C8B-B14F-4D97-AF65-F5344CB8AC3E}">
        <p14:creationId xmlns:p14="http://schemas.microsoft.com/office/powerpoint/2010/main" val="4041478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52160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1CA5-FBFD-EB82-565A-16E402B68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F56EA6-5C11-650F-DA14-6B93F5712D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AFA49F-3F32-FC70-AED4-940C3BA3160B}"/>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FCA44F5E-60F9-BBD6-D047-DFE498E47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91181-9AC9-3C87-CA01-EF9ED92D4F0D}"/>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274121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22F5-DA8F-3192-5F22-0CCDBD5FFA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476227-F6E2-1D4A-E583-68DD6D7BD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24D70-A260-95E1-2B5A-9E612CBD029D}"/>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5E4AC9C0-8A60-E838-CB2A-FC8EC51F0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51CBF-1B2B-9C2A-6CAC-DE4272679BC7}"/>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89537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76C3C1-9031-A9CF-2431-7AB31880A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342D2-82F9-A30A-EC17-B7DFD1E48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EAED1-B6B4-AF77-9B58-4F705D978821}"/>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4E4025B1-4FA9-E3D4-B69D-171B99A20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73F59-549B-16A0-9049-843A665D62F3}"/>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991882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A3DD-80CD-A311-5F72-0AE112222F2F}"/>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255B993-C3CB-E60E-45D4-91EA6CEEA69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BCE9F-FC1D-354A-AEDF-533C655ECB54}"/>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B388B7A5-0E47-7DCD-9DDA-EBCF10153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0702B-56AD-13B1-D6A2-16F1B0B47A86}"/>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2597444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3194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40577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770679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4701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12192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21" name="Picture Placeholder 7"/>
          <p:cNvSpPr>
            <a:spLocks noGrp="1"/>
          </p:cNvSpPr>
          <p:nvPr>
            <p:ph type="pic" sz="quarter" idx="10" hasCustomPrompt="1"/>
          </p:nvPr>
        </p:nvSpPr>
        <p:spPr>
          <a:xfrm>
            <a:off x="4999170" y="622368"/>
            <a:ext cx="2193661" cy="2193005"/>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51092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14" name="Picture Placeholder 7"/>
          <p:cNvSpPr>
            <a:spLocks noGrp="1"/>
          </p:cNvSpPr>
          <p:nvPr>
            <p:ph type="pic" sz="quarter" idx="10" hasCustomPrompt="1"/>
          </p:nvPr>
        </p:nvSpPr>
        <p:spPr>
          <a:xfrm>
            <a:off x="8260208" y="1893005"/>
            <a:ext cx="3926352" cy="3710692"/>
          </a:xfrm>
          <a:prstGeom prst="downArrowCallout">
            <a:avLst>
              <a:gd name="adj1" fmla="val 15850"/>
              <a:gd name="adj2" fmla="val 3818"/>
              <a:gd name="adj3" fmla="val 3117"/>
              <a:gd name="adj4" fmla="val 96883"/>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Down Arrow Callout 15"/>
          <p:cNvSpPr/>
          <p:nvPr userDrawn="1"/>
        </p:nvSpPr>
        <p:spPr>
          <a:xfrm>
            <a:off x="2721" y="1893005"/>
            <a:ext cx="3868529" cy="3710692"/>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Down Arrow Callout 16"/>
          <p:cNvSpPr/>
          <p:nvPr userDrawn="1"/>
        </p:nvSpPr>
        <p:spPr>
          <a:xfrm>
            <a:off x="3871250" y="1893005"/>
            <a:ext cx="4388959" cy="3710692"/>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316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6" grpId="0" animBg="1"/>
      <p:bldP spid="1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14" name="Picture Placeholder 7"/>
          <p:cNvSpPr>
            <a:spLocks noGrp="1"/>
          </p:cNvSpPr>
          <p:nvPr>
            <p:ph type="pic" sz="quarter" idx="10" hasCustomPrompt="1"/>
          </p:nvPr>
        </p:nvSpPr>
        <p:spPr>
          <a:xfrm>
            <a:off x="886069"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9" name="Picture Placeholder 7"/>
          <p:cNvSpPr>
            <a:spLocks noGrp="1"/>
          </p:cNvSpPr>
          <p:nvPr>
            <p:ph type="pic" sz="quarter" idx="13" hasCustomPrompt="1"/>
          </p:nvPr>
        </p:nvSpPr>
        <p:spPr>
          <a:xfrm>
            <a:off x="8846843"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9937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BCA-7FBF-80B9-C666-4B9666CEF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89370-7F13-5DA0-1445-8828121157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4459A-7ED8-FCB0-0A71-645E4802B06C}"/>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1F57723D-F065-1B56-9F8D-502C9259A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F01C3-3563-63BB-9AE5-6AA0B9A45FF2}"/>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2267204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14" name="Picture Placeholder 7"/>
          <p:cNvSpPr>
            <a:spLocks noGrp="1"/>
          </p:cNvSpPr>
          <p:nvPr>
            <p:ph type="pic" sz="quarter" idx="10" hasCustomPrompt="1"/>
          </p:nvPr>
        </p:nvSpPr>
        <p:spPr>
          <a:xfrm>
            <a:off x="886069"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6472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157321" y="4002003"/>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Picture Placeholder 7"/>
          <p:cNvSpPr>
            <a:spLocks noGrp="1"/>
          </p:cNvSpPr>
          <p:nvPr>
            <p:ph type="pic" sz="quarter" idx="10" hasCustomPrompt="1"/>
          </p:nvPr>
        </p:nvSpPr>
        <p:spPr>
          <a:xfrm>
            <a:off x="1157321" y="1963502"/>
            <a:ext cx="1895355" cy="1894789"/>
          </a:xfrm>
          <a:prstGeom prst="ellipse">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969558"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3" name="Text Placeholder 3"/>
          <p:cNvSpPr>
            <a:spLocks noGrp="1"/>
          </p:cNvSpPr>
          <p:nvPr>
            <p:ph type="body" sz="half" idx="17"/>
          </p:nvPr>
        </p:nvSpPr>
        <p:spPr>
          <a:xfrm>
            <a:off x="3763524" y="4002003"/>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4" name="Picture Placeholder 7"/>
          <p:cNvSpPr>
            <a:spLocks noGrp="1"/>
          </p:cNvSpPr>
          <p:nvPr>
            <p:ph type="pic" sz="quarter" idx="18" hasCustomPrompt="1"/>
          </p:nvPr>
        </p:nvSpPr>
        <p:spPr>
          <a:xfrm>
            <a:off x="3763524" y="1963502"/>
            <a:ext cx="1895355" cy="1894789"/>
          </a:xfrm>
          <a:prstGeom prst="ellipse">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5" name="Text Placeholder 3"/>
          <p:cNvSpPr>
            <a:spLocks noGrp="1"/>
          </p:cNvSpPr>
          <p:nvPr>
            <p:ph type="body" sz="half" idx="19"/>
          </p:nvPr>
        </p:nvSpPr>
        <p:spPr>
          <a:xfrm>
            <a:off x="3575761"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6" name="Text Placeholder 3"/>
          <p:cNvSpPr>
            <a:spLocks noGrp="1"/>
          </p:cNvSpPr>
          <p:nvPr>
            <p:ph type="body" sz="half" idx="20"/>
          </p:nvPr>
        </p:nvSpPr>
        <p:spPr>
          <a:xfrm>
            <a:off x="6438789" y="4002003"/>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7" name="Picture Placeholder 7"/>
          <p:cNvSpPr>
            <a:spLocks noGrp="1"/>
          </p:cNvSpPr>
          <p:nvPr>
            <p:ph type="pic" sz="quarter" idx="21" hasCustomPrompt="1"/>
          </p:nvPr>
        </p:nvSpPr>
        <p:spPr>
          <a:xfrm>
            <a:off x="6438789" y="1963502"/>
            <a:ext cx="1895355" cy="1894789"/>
          </a:xfrm>
          <a:prstGeom prst="ellipse">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8" name="Text Placeholder 3"/>
          <p:cNvSpPr>
            <a:spLocks noGrp="1"/>
          </p:cNvSpPr>
          <p:nvPr>
            <p:ph type="body" sz="half" idx="22"/>
          </p:nvPr>
        </p:nvSpPr>
        <p:spPr>
          <a:xfrm>
            <a:off x="6251026"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9" name="Text Placeholder 3"/>
          <p:cNvSpPr>
            <a:spLocks noGrp="1"/>
          </p:cNvSpPr>
          <p:nvPr>
            <p:ph type="body" sz="half" idx="23"/>
          </p:nvPr>
        </p:nvSpPr>
        <p:spPr>
          <a:xfrm>
            <a:off x="9113800" y="4002003"/>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0" name="Picture Placeholder 7"/>
          <p:cNvSpPr>
            <a:spLocks noGrp="1"/>
          </p:cNvSpPr>
          <p:nvPr>
            <p:ph type="pic" sz="quarter" idx="24" hasCustomPrompt="1"/>
          </p:nvPr>
        </p:nvSpPr>
        <p:spPr>
          <a:xfrm>
            <a:off x="9113800" y="1963502"/>
            <a:ext cx="1895355" cy="1894789"/>
          </a:xfrm>
          <a:prstGeom prst="ellipse">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1" name="Text Placeholder 3"/>
          <p:cNvSpPr>
            <a:spLocks noGrp="1"/>
          </p:cNvSpPr>
          <p:nvPr>
            <p:ph type="body" sz="half" idx="25"/>
          </p:nvPr>
        </p:nvSpPr>
        <p:spPr>
          <a:xfrm>
            <a:off x="8926037"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17517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936802" y="2035606"/>
            <a:ext cx="3915359" cy="391535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7" name="Oval 26"/>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59" name="Picture Placeholder 7"/>
          <p:cNvSpPr>
            <a:spLocks noGrp="1"/>
          </p:cNvSpPr>
          <p:nvPr>
            <p:ph type="pic" sz="quarter" idx="10" hasCustomPrompt="1"/>
          </p:nvPr>
        </p:nvSpPr>
        <p:spPr>
          <a:xfrm>
            <a:off x="1408759" y="3327601"/>
            <a:ext cx="1330252" cy="1329856"/>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0" name="Picture Placeholder 7"/>
          <p:cNvSpPr>
            <a:spLocks noGrp="1"/>
          </p:cNvSpPr>
          <p:nvPr>
            <p:ph type="pic" sz="quarter" idx="13" hasCustomPrompt="1"/>
          </p:nvPr>
        </p:nvSpPr>
        <p:spPr>
          <a:xfrm>
            <a:off x="3251201" y="1499451"/>
            <a:ext cx="1330252" cy="1329856"/>
          </a:xfrm>
          <a:prstGeom prst="ellipse">
            <a:avLst/>
          </a:prstGeom>
          <a:ln w="28575">
            <a:solidFill>
              <a:schemeClr val="accent2"/>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1" name="Picture Placeholder 7"/>
          <p:cNvSpPr>
            <a:spLocks noGrp="1"/>
          </p:cNvSpPr>
          <p:nvPr>
            <p:ph type="pic" sz="quarter" idx="14" hasCustomPrompt="1"/>
          </p:nvPr>
        </p:nvSpPr>
        <p:spPr>
          <a:xfrm>
            <a:off x="5045690" y="3337761"/>
            <a:ext cx="1330252" cy="1329856"/>
          </a:xfrm>
          <a:prstGeom prst="ellipse">
            <a:avLst/>
          </a:prstGeom>
          <a:ln w="28575">
            <a:solidFill>
              <a:schemeClr val="accent3"/>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2" name="Picture Placeholder 7"/>
          <p:cNvSpPr>
            <a:spLocks noGrp="1"/>
          </p:cNvSpPr>
          <p:nvPr>
            <p:ph type="pic" sz="quarter" idx="15" hasCustomPrompt="1"/>
          </p:nvPr>
        </p:nvSpPr>
        <p:spPr>
          <a:xfrm>
            <a:off x="3229355" y="5147144"/>
            <a:ext cx="1330252" cy="1329856"/>
          </a:xfrm>
          <a:prstGeom prst="ellipse">
            <a:avLst/>
          </a:prstGeom>
          <a:ln w="28575">
            <a:solidFill>
              <a:schemeClr val="accent4"/>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3" name="Text Placeholder 3"/>
          <p:cNvSpPr>
            <a:spLocks noGrp="1"/>
          </p:cNvSpPr>
          <p:nvPr>
            <p:ph type="body" sz="half" idx="19"/>
          </p:nvPr>
        </p:nvSpPr>
        <p:spPr>
          <a:xfrm>
            <a:off x="542350" y="4737632"/>
            <a:ext cx="1552751" cy="508973"/>
          </a:xfrm>
          <a:prstGeom prst="rect">
            <a:avLst/>
          </a:prstGeom>
        </p:spPr>
        <p:txBody>
          <a:bodyPr wrap="square" lIns="0" tIns="0" rIns="0" bIns="0" anchor="t">
            <a:noAutofit/>
          </a:bodyPr>
          <a:lstStyle>
            <a:lvl1pPr marL="0" indent="0" algn="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4" name="Text Placeholder 3"/>
          <p:cNvSpPr>
            <a:spLocks noGrp="1"/>
          </p:cNvSpPr>
          <p:nvPr>
            <p:ph type="body" sz="half" idx="20"/>
          </p:nvPr>
        </p:nvSpPr>
        <p:spPr>
          <a:xfrm>
            <a:off x="1560425" y="5900182"/>
            <a:ext cx="1552751" cy="508973"/>
          </a:xfrm>
          <a:prstGeom prst="rect">
            <a:avLst/>
          </a:prstGeom>
        </p:spPr>
        <p:txBody>
          <a:bodyPr wrap="square" lIns="0" tIns="0" rIns="0" bIns="0" anchor="t">
            <a:noAutofit/>
          </a:bodyPr>
          <a:lstStyle>
            <a:lvl1pPr marL="0" indent="0" algn="r" rtl="1">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5" name="Text Placeholder 3"/>
          <p:cNvSpPr>
            <a:spLocks noGrp="1"/>
          </p:cNvSpPr>
          <p:nvPr>
            <p:ph type="body" sz="half" idx="21"/>
          </p:nvPr>
        </p:nvSpPr>
        <p:spPr>
          <a:xfrm>
            <a:off x="4659758" y="1716952"/>
            <a:ext cx="1552751" cy="508973"/>
          </a:xfrm>
          <a:prstGeom prst="rect">
            <a:avLst/>
          </a:prstGeom>
        </p:spPr>
        <p:txBody>
          <a:bodyPr wrap="square" lIns="0" tIns="0" rIns="0" bIns="0" anchor="t">
            <a:noAutofit/>
          </a:bodyPr>
          <a:lstStyle>
            <a:lvl1pPr marL="0" indent="0" algn="l" rtl="1">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6" name="Text Placeholder 3"/>
          <p:cNvSpPr>
            <a:spLocks noGrp="1"/>
          </p:cNvSpPr>
          <p:nvPr>
            <p:ph type="body" sz="half" idx="22"/>
          </p:nvPr>
        </p:nvSpPr>
        <p:spPr>
          <a:xfrm>
            <a:off x="5675766" y="4763299"/>
            <a:ext cx="1552751" cy="508973"/>
          </a:xfrm>
          <a:prstGeom prst="rect">
            <a:avLst/>
          </a:prstGeom>
        </p:spPr>
        <p:txBody>
          <a:bodyPr wrap="square" lIns="0" tIns="0" rIns="0" bIns="0" anchor="t">
            <a:noAutofit/>
          </a:bodyPr>
          <a:lstStyle>
            <a:lvl1pPr marL="0" indent="0" algn="l"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Tree>
    <p:extLst>
      <p:ext uri="{BB962C8B-B14F-4D97-AF65-F5344CB8AC3E}">
        <p14:creationId xmlns:p14="http://schemas.microsoft.com/office/powerpoint/2010/main" val="265736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7" name="Oval 26"/>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17" name="Picture Placeholder 7"/>
          <p:cNvSpPr>
            <a:spLocks noGrp="1"/>
          </p:cNvSpPr>
          <p:nvPr>
            <p:ph type="pic" sz="quarter" idx="10" hasCustomPrompt="1"/>
          </p:nvPr>
        </p:nvSpPr>
        <p:spPr>
          <a:xfrm>
            <a:off x="925458" y="1687978"/>
            <a:ext cx="3163241" cy="3162300"/>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82754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8" name="Text Placeholder 3"/>
          <p:cNvSpPr>
            <a:spLocks noGrp="1"/>
          </p:cNvSpPr>
          <p:nvPr>
            <p:ph type="body" sz="half" idx="16"/>
          </p:nvPr>
        </p:nvSpPr>
        <p:spPr>
          <a:xfrm>
            <a:off x="1700389" y="4639711"/>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19" name="Picture Placeholder 7"/>
          <p:cNvSpPr>
            <a:spLocks noGrp="1"/>
          </p:cNvSpPr>
          <p:nvPr>
            <p:ph type="pic" sz="quarter" idx="10" hasCustomPrompt="1"/>
          </p:nvPr>
        </p:nvSpPr>
        <p:spPr>
          <a:xfrm>
            <a:off x="1425789" y="2087867"/>
            <a:ext cx="2444555" cy="2443827"/>
          </a:xfrm>
          <a:prstGeom prst="diamond">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1" name="Text Placeholder 3"/>
          <p:cNvSpPr>
            <a:spLocks noGrp="1"/>
          </p:cNvSpPr>
          <p:nvPr>
            <p:ph type="body" sz="half" idx="17"/>
          </p:nvPr>
        </p:nvSpPr>
        <p:spPr>
          <a:xfrm>
            <a:off x="3420356" y="2555420"/>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2" name="Picture Placeholder 7"/>
          <p:cNvSpPr>
            <a:spLocks noGrp="1"/>
          </p:cNvSpPr>
          <p:nvPr>
            <p:ph type="pic" sz="quarter" idx="18" hasCustomPrompt="1"/>
          </p:nvPr>
        </p:nvSpPr>
        <p:spPr>
          <a:xfrm>
            <a:off x="3146121" y="3102893"/>
            <a:ext cx="2444555" cy="2443827"/>
          </a:xfrm>
          <a:prstGeom prst="diamond">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4" name="Text Placeholder 3"/>
          <p:cNvSpPr>
            <a:spLocks noGrp="1"/>
          </p:cNvSpPr>
          <p:nvPr>
            <p:ph type="body" sz="half" idx="20"/>
          </p:nvPr>
        </p:nvSpPr>
        <p:spPr>
          <a:xfrm>
            <a:off x="5152501" y="4639711"/>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5" name="Picture Placeholder 7"/>
          <p:cNvSpPr>
            <a:spLocks noGrp="1"/>
          </p:cNvSpPr>
          <p:nvPr>
            <p:ph type="pic" sz="quarter" idx="21" hasCustomPrompt="1"/>
          </p:nvPr>
        </p:nvSpPr>
        <p:spPr>
          <a:xfrm>
            <a:off x="4866453" y="2087867"/>
            <a:ext cx="2444555" cy="2443827"/>
          </a:xfrm>
          <a:prstGeom prst="diamond">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7" name="Text Placeholder 3"/>
          <p:cNvSpPr>
            <a:spLocks noGrp="1"/>
          </p:cNvSpPr>
          <p:nvPr>
            <p:ph type="body" sz="half" idx="23"/>
          </p:nvPr>
        </p:nvSpPr>
        <p:spPr>
          <a:xfrm>
            <a:off x="6874101" y="2555420"/>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8" name="Picture Placeholder 7"/>
          <p:cNvSpPr>
            <a:spLocks noGrp="1"/>
          </p:cNvSpPr>
          <p:nvPr>
            <p:ph type="pic" sz="quarter" idx="24" hasCustomPrompt="1"/>
          </p:nvPr>
        </p:nvSpPr>
        <p:spPr>
          <a:xfrm>
            <a:off x="6586785" y="3102893"/>
            <a:ext cx="2444555" cy="2443827"/>
          </a:xfrm>
          <a:prstGeom prst="diamond">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6" name="Text Placeholder 3"/>
          <p:cNvSpPr>
            <a:spLocks noGrp="1"/>
          </p:cNvSpPr>
          <p:nvPr>
            <p:ph type="body" sz="half" idx="25"/>
          </p:nvPr>
        </p:nvSpPr>
        <p:spPr>
          <a:xfrm>
            <a:off x="8581717" y="4639711"/>
            <a:ext cx="1895355" cy="508973"/>
          </a:xfrm>
          <a:prstGeom prst="rect">
            <a:avLst/>
          </a:prstGeom>
        </p:spPr>
        <p:txBody>
          <a:bodyPr wrap="squar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7" name="Picture Placeholder 7"/>
          <p:cNvSpPr>
            <a:spLocks noGrp="1"/>
          </p:cNvSpPr>
          <p:nvPr>
            <p:ph type="pic" sz="quarter" idx="26" hasCustomPrompt="1"/>
          </p:nvPr>
        </p:nvSpPr>
        <p:spPr>
          <a:xfrm>
            <a:off x="8307117" y="2087867"/>
            <a:ext cx="2444555" cy="2443827"/>
          </a:xfrm>
          <a:prstGeom prst="diamond">
            <a:avLst/>
          </a:prstGeom>
          <a:ln w="28575">
            <a:solidFill>
              <a:schemeClr val="accent5"/>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16" name="Oval 1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74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6" name="Picture Placeholder 7"/>
          <p:cNvSpPr>
            <a:spLocks noGrp="1"/>
          </p:cNvSpPr>
          <p:nvPr>
            <p:ph type="pic" sz="quarter" idx="15" hasCustomPrompt="1"/>
          </p:nvPr>
        </p:nvSpPr>
        <p:spPr>
          <a:xfrm>
            <a:off x="736663"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7" name="Rectangle 16"/>
          <p:cNvSpPr/>
          <p:nvPr userDrawn="1"/>
        </p:nvSpPr>
        <p:spPr>
          <a:xfrm>
            <a:off x="736664" y="3215243"/>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Text Placeholder 3"/>
          <p:cNvSpPr>
            <a:spLocks noGrp="1"/>
          </p:cNvSpPr>
          <p:nvPr>
            <p:ph type="body" sz="half" idx="16"/>
          </p:nvPr>
        </p:nvSpPr>
        <p:spPr>
          <a:xfrm>
            <a:off x="736664"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9" name="Picture Placeholder 7"/>
          <p:cNvSpPr>
            <a:spLocks noGrp="1"/>
          </p:cNvSpPr>
          <p:nvPr>
            <p:ph type="pic" sz="quarter" idx="17" hasCustomPrompt="1"/>
          </p:nvPr>
        </p:nvSpPr>
        <p:spPr>
          <a:xfrm>
            <a:off x="35014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0" name="Rectangle 49"/>
          <p:cNvSpPr/>
          <p:nvPr userDrawn="1"/>
        </p:nvSpPr>
        <p:spPr>
          <a:xfrm>
            <a:off x="3501467" y="3215243"/>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 Placeholder 3"/>
          <p:cNvSpPr>
            <a:spLocks noGrp="1"/>
          </p:cNvSpPr>
          <p:nvPr>
            <p:ph type="body" sz="half" idx="18"/>
          </p:nvPr>
        </p:nvSpPr>
        <p:spPr>
          <a:xfrm>
            <a:off x="35014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2" name="Picture Placeholder 7"/>
          <p:cNvSpPr>
            <a:spLocks noGrp="1"/>
          </p:cNvSpPr>
          <p:nvPr>
            <p:ph type="pic" sz="quarter" idx="19" hasCustomPrompt="1"/>
          </p:nvPr>
        </p:nvSpPr>
        <p:spPr>
          <a:xfrm>
            <a:off x="62446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3" name="Rectangle 52"/>
          <p:cNvSpPr/>
          <p:nvPr userDrawn="1"/>
        </p:nvSpPr>
        <p:spPr>
          <a:xfrm>
            <a:off x="6244667" y="3215243"/>
            <a:ext cx="248160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Text Placeholder 3"/>
          <p:cNvSpPr>
            <a:spLocks noGrp="1"/>
          </p:cNvSpPr>
          <p:nvPr>
            <p:ph type="body" sz="half" idx="20"/>
          </p:nvPr>
        </p:nvSpPr>
        <p:spPr>
          <a:xfrm>
            <a:off x="62446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5" name="Picture Placeholder 7"/>
          <p:cNvSpPr>
            <a:spLocks noGrp="1"/>
          </p:cNvSpPr>
          <p:nvPr>
            <p:ph type="pic" sz="quarter" idx="21" hasCustomPrompt="1"/>
          </p:nvPr>
        </p:nvSpPr>
        <p:spPr>
          <a:xfrm>
            <a:off x="89878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6" name="Rectangle 55"/>
          <p:cNvSpPr/>
          <p:nvPr userDrawn="1"/>
        </p:nvSpPr>
        <p:spPr>
          <a:xfrm>
            <a:off x="8987867" y="3215243"/>
            <a:ext cx="248160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Text Placeholder 3"/>
          <p:cNvSpPr>
            <a:spLocks noGrp="1"/>
          </p:cNvSpPr>
          <p:nvPr>
            <p:ph type="body" sz="half" idx="22"/>
          </p:nvPr>
        </p:nvSpPr>
        <p:spPr>
          <a:xfrm>
            <a:off x="89878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8" name="Picture Placeholder 7"/>
          <p:cNvSpPr>
            <a:spLocks noGrp="1"/>
          </p:cNvSpPr>
          <p:nvPr>
            <p:ph type="pic" sz="quarter" idx="23" hasCustomPrompt="1"/>
          </p:nvPr>
        </p:nvSpPr>
        <p:spPr>
          <a:xfrm>
            <a:off x="736663"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9" name="Rectangle 58"/>
          <p:cNvSpPr/>
          <p:nvPr userDrawn="1"/>
        </p:nvSpPr>
        <p:spPr>
          <a:xfrm>
            <a:off x="736664" y="5776716"/>
            <a:ext cx="248160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Text Placeholder 3"/>
          <p:cNvSpPr>
            <a:spLocks noGrp="1"/>
          </p:cNvSpPr>
          <p:nvPr>
            <p:ph type="body" sz="half" idx="24"/>
          </p:nvPr>
        </p:nvSpPr>
        <p:spPr>
          <a:xfrm>
            <a:off x="736664"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1" name="Picture Placeholder 7"/>
          <p:cNvSpPr>
            <a:spLocks noGrp="1"/>
          </p:cNvSpPr>
          <p:nvPr>
            <p:ph type="pic" sz="quarter" idx="25" hasCustomPrompt="1"/>
          </p:nvPr>
        </p:nvSpPr>
        <p:spPr>
          <a:xfrm>
            <a:off x="35014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2" name="Rectangle 61"/>
          <p:cNvSpPr/>
          <p:nvPr userDrawn="1"/>
        </p:nvSpPr>
        <p:spPr>
          <a:xfrm>
            <a:off x="3501467" y="5776716"/>
            <a:ext cx="248160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Text Placeholder 3"/>
          <p:cNvSpPr>
            <a:spLocks noGrp="1"/>
          </p:cNvSpPr>
          <p:nvPr>
            <p:ph type="body" sz="half" idx="26"/>
          </p:nvPr>
        </p:nvSpPr>
        <p:spPr>
          <a:xfrm>
            <a:off x="35014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4" name="Picture Placeholder 7"/>
          <p:cNvSpPr>
            <a:spLocks noGrp="1"/>
          </p:cNvSpPr>
          <p:nvPr>
            <p:ph type="pic" sz="quarter" idx="27" hasCustomPrompt="1"/>
          </p:nvPr>
        </p:nvSpPr>
        <p:spPr>
          <a:xfrm>
            <a:off x="62446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5" name="Rectangle 64"/>
          <p:cNvSpPr/>
          <p:nvPr userDrawn="1"/>
        </p:nvSpPr>
        <p:spPr>
          <a:xfrm>
            <a:off x="6244667" y="5776716"/>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Text Placeholder 3"/>
          <p:cNvSpPr>
            <a:spLocks noGrp="1"/>
          </p:cNvSpPr>
          <p:nvPr>
            <p:ph type="body" sz="half" idx="28"/>
          </p:nvPr>
        </p:nvSpPr>
        <p:spPr>
          <a:xfrm>
            <a:off x="62446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7" name="Picture Placeholder 7"/>
          <p:cNvSpPr>
            <a:spLocks noGrp="1"/>
          </p:cNvSpPr>
          <p:nvPr>
            <p:ph type="pic" sz="quarter" idx="29" hasCustomPrompt="1"/>
          </p:nvPr>
        </p:nvSpPr>
        <p:spPr>
          <a:xfrm>
            <a:off x="89878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8" name="Rectangle 67"/>
          <p:cNvSpPr/>
          <p:nvPr userDrawn="1"/>
        </p:nvSpPr>
        <p:spPr>
          <a:xfrm>
            <a:off x="8987867" y="5776716"/>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Text Placeholder 3"/>
          <p:cNvSpPr>
            <a:spLocks noGrp="1"/>
          </p:cNvSpPr>
          <p:nvPr>
            <p:ph type="body" sz="half" idx="30"/>
          </p:nvPr>
        </p:nvSpPr>
        <p:spPr>
          <a:xfrm>
            <a:off x="89878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0" name="Oval 2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60686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33" name="Rectangle 32"/>
          <p:cNvSpPr/>
          <p:nvPr userDrawn="1"/>
        </p:nvSpPr>
        <p:spPr>
          <a:xfrm>
            <a:off x="698366" y="3924011"/>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p:cNvSpPr/>
          <p:nvPr userDrawn="1"/>
        </p:nvSpPr>
        <p:spPr>
          <a:xfrm>
            <a:off x="698366" y="1585988"/>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Picture Placeholder 7"/>
          <p:cNvSpPr>
            <a:spLocks noGrp="1"/>
          </p:cNvSpPr>
          <p:nvPr>
            <p:ph type="pic" sz="quarter" idx="15" hasCustomPrompt="1"/>
          </p:nvPr>
        </p:nvSpPr>
        <p:spPr>
          <a:xfrm>
            <a:off x="769620"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83" name="Text Placeholder 3"/>
          <p:cNvSpPr>
            <a:spLocks noGrp="1"/>
          </p:cNvSpPr>
          <p:nvPr>
            <p:ph type="body" sz="half" idx="16"/>
          </p:nvPr>
        </p:nvSpPr>
        <p:spPr>
          <a:xfrm>
            <a:off x="1027118"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4" name="Text Placeholder 3"/>
          <p:cNvSpPr>
            <a:spLocks noGrp="1"/>
          </p:cNvSpPr>
          <p:nvPr>
            <p:ph type="body" sz="half" idx="17"/>
          </p:nvPr>
        </p:nvSpPr>
        <p:spPr>
          <a:xfrm>
            <a:off x="8393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5" name="Rectangle 84"/>
          <p:cNvSpPr/>
          <p:nvPr userDrawn="1"/>
        </p:nvSpPr>
        <p:spPr>
          <a:xfrm>
            <a:off x="3449819" y="3924011"/>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ectangle 85"/>
          <p:cNvSpPr/>
          <p:nvPr userDrawn="1"/>
        </p:nvSpPr>
        <p:spPr>
          <a:xfrm>
            <a:off x="3449819" y="1585988"/>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Picture Placeholder 7"/>
          <p:cNvSpPr>
            <a:spLocks noGrp="1"/>
          </p:cNvSpPr>
          <p:nvPr>
            <p:ph type="pic" sz="quarter" idx="18" hasCustomPrompt="1"/>
          </p:nvPr>
        </p:nvSpPr>
        <p:spPr>
          <a:xfrm>
            <a:off x="3521072"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88" name="Text Placeholder 3"/>
          <p:cNvSpPr>
            <a:spLocks noGrp="1"/>
          </p:cNvSpPr>
          <p:nvPr>
            <p:ph type="body" sz="half" idx="19"/>
          </p:nvPr>
        </p:nvSpPr>
        <p:spPr>
          <a:xfrm>
            <a:off x="3778571"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9" name="Text Placeholder 3"/>
          <p:cNvSpPr>
            <a:spLocks noGrp="1"/>
          </p:cNvSpPr>
          <p:nvPr>
            <p:ph type="body" sz="half" idx="20"/>
          </p:nvPr>
        </p:nvSpPr>
        <p:spPr>
          <a:xfrm>
            <a:off x="3590807"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90" name="Rectangle 89"/>
          <p:cNvSpPr/>
          <p:nvPr userDrawn="1"/>
        </p:nvSpPr>
        <p:spPr>
          <a:xfrm>
            <a:off x="6184767" y="3924011"/>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Rectangle 90"/>
          <p:cNvSpPr/>
          <p:nvPr userDrawn="1"/>
        </p:nvSpPr>
        <p:spPr>
          <a:xfrm>
            <a:off x="6184767" y="1585988"/>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Picture Placeholder 7"/>
          <p:cNvSpPr>
            <a:spLocks noGrp="1"/>
          </p:cNvSpPr>
          <p:nvPr>
            <p:ph type="pic" sz="quarter" idx="21" hasCustomPrompt="1"/>
          </p:nvPr>
        </p:nvSpPr>
        <p:spPr>
          <a:xfrm>
            <a:off x="6256020"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93" name="Text Placeholder 3"/>
          <p:cNvSpPr>
            <a:spLocks noGrp="1"/>
          </p:cNvSpPr>
          <p:nvPr>
            <p:ph type="body" sz="half" idx="22"/>
          </p:nvPr>
        </p:nvSpPr>
        <p:spPr>
          <a:xfrm>
            <a:off x="6513519"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94" name="Text Placeholder 3"/>
          <p:cNvSpPr>
            <a:spLocks noGrp="1"/>
          </p:cNvSpPr>
          <p:nvPr>
            <p:ph type="body" sz="half" idx="23"/>
          </p:nvPr>
        </p:nvSpPr>
        <p:spPr>
          <a:xfrm>
            <a:off x="63257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95" name="Rectangle 94"/>
          <p:cNvSpPr/>
          <p:nvPr userDrawn="1"/>
        </p:nvSpPr>
        <p:spPr>
          <a:xfrm>
            <a:off x="8905341" y="3924011"/>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Rectangle 95"/>
          <p:cNvSpPr/>
          <p:nvPr userDrawn="1"/>
        </p:nvSpPr>
        <p:spPr>
          <a:xfrm>
            <a:off x="8905341" y="1585988"/>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Picture Placeholder 7"/>
          <p:cNvSpPr>
            <a:spLocks noGrp="1"/>
          </p:cNvSpPr>
          <p:nvPr>
            <p:ph type="pic" sz="quarter" idx="24" hasCustomPrompt="1"/>
          </p:nvPr>
        </p:nvSpPr>
        <p:spPr>
          <a:xfrm>
            <a:off x="8976595"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98" name="Text Placeholder 3"/>
          <p:cNvSpPr>
            <a:spLocks noGrp="1"/>
          </p:cNvSpPr>
          <p:nvPr>
            <p:ph type="body" sz="half" idx="25"/>
          </p:nvPr>
        </p:nvSpPr>
        <p:spPr>
          <a:xfrm>
            <a:off x="9234093"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99" name="Text Placeholder 3"/>
          <p:cNvSpPr>
            <a:spLocks noGrp="1"/>
          </p:cNvSpPr>
          <p:nvPr>
            <p:ph type="body" sz="half" idx="26"/>
          </p:nvPr>
        </p:nvSpPr>
        <p:spPr>
          <a:xfrm>
            <a:off x="9046330"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26" name="Oval 2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08934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4470400" y="1408767"/>
            <a:ext cx="3251200" cy="3250227"/>
          </a:xfrm>
          <a:prstGeom prst="ellipse">
            <a:avLst/>
          </a:prstGeom>
          <a:ln w="28575">
            <a:solidFill>
              <a:schemeClr val="accent1"/>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79" name="Text Placeholder 3"/>
          <p:cNvSpPr>
            <a:spLocks noGrp="1"/>
          </p:cNvSpPr>
          <p:nvPr>
            <p:ph type="body" sz="half" idx="16"/>
          </p:nvPr>
        </p:nvSpPr>
        <p:spPr>
          <a:xfrm>
            <a:off x="988393" y="5027960"/>
            <a:ext cx="1895355" cy="508973"/>
          </a:xfrm>
          <a:prstGeom prst="rect">
            <a:avLst/>
          </a:prstGeom>
        </p:spPr>
        <p:txBody>
          <a:bodyPr wrap="non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Text Placeholder 3"/>
          <p:cNvSpPr>
            <a:spLocks noGrp="1"/>
          </p:cNvSpPr>
          <p:nvPr>
            <p:ph type="body" sz="half" idx="31"/>
          </p:nvPr>
        </p:nvSpPr>
        <p:spPr>
          <a:xfrm>
            <a:off x="3394707" y="5868467"/>
            <a:ext cx="1895355" cy="508973"/>
          </a:xfrm>
          <a:prstGeom prst="rect">
            <a:avLst/>
          </a:prstGeom>
        </p:spPr>
        <p:txBody>
          <a:bodyPr wrap="non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2" name="Text Placeholder 3"/>
          <p:cNvSpPr>
            <a:spLocks noGrp="1"/>
          </p:cNvSpPr>
          <p:nvPr>
            <p:ph type="body" sz="half" idx="32"/>
          </p:nvPr>
        </p:nvSpPr>
        <p:spPr>
          <a:xfrm>
            <a:off x="6832851" y="5868467"/>
            <a:ext cx="1895355" cy="508973"/>
          </a:xfrm>
          <a:prstGeom prst="rect">
            <a:avLst/>
          </a:prstGeom>
        </p:spPr>
        <p:txBody>
          <a:bodyPr wrap="non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3" name="Text Placeholder 3"/>
          <p:cNvSpPr>
            <a:spLocks noGrp="1"/>
          </p:cNvSpPr>
          <p:nvPr>
            <p:ph type="body" sz="half" idx="33"/>
          </p:nvPr>
        </p:nvSpPr>
        <p:spPr>
          <a:xfrm>
            <a:off x="9245584" y="5027960"/>
            <a:ext cx="1895355" cy="508973"/>
          </a:xfrm>
          <a:prstGeom prst="rect">
            <a:avLst/>
          </a:prstGeom>
        </p:spPr>
        <p:txBody>
          <a:bodyPr wrap="none" lIns="0" tIns="0" rIns="0" bIns="0" anchor="t">
            <a:noAutofit/>
          </a:bodyPr>
          <a:lstStyle>
            <a:lvl1pPr marL="0" indent="0" algn="ctr">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4" name="Text Placeholder 3"/>
          <p:cNvSpPr>
            <a:spLocks noGrp="1"/>
          </p:cNvSpPr>
          <p:nvPr>
            <p:ph type="body" sz="half" idx="34"/>
          </p:nvPr>
        </p:nvSpPr>
        <p:spPr>
          <a:xfrm>
            <a:off x="5144167" y="5166947"/>
            <a:ext cx="1895355" cy="508973"/>
          </a:xfrm>
          <a:prstGeom prst="rect">
            <a:avLst/>
          </a:prstGeom>
        </p:spPr>
        <p:txBody>
          <a:bodyPr wrap="non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5" name="Picture Placeholder 7"/>
          <p:cNvSpPr>
            <a:spLocks noGrp="1"/>
          </p:cNvSpPr>
          <p:nvPr>
            <p:ph type="pic" sz="quarter" idx="10" hasCustomPrompt="1"/>
          </p:nvPr>
        </p:nvSpPr>
        <p:spPr>
          <a:xfrm>
            <a:off x="674199" y="2411930"/>
            <a:ext cx="2523744" cy="2522991"/>
          </a:xfrm>
          <a:prstGeom prst="ellipse">
            <a:avLst/>
          </a:prstGeom>
          <a:ln w="28575">
            <a:solidFill>
              <a:schemeClr val="accent5"/>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3" name="Picture Placeholder 7"/>
          <p:cNvSpPr>
            <a:spLocks noGrp="1"/>
          </p:cNvSpPr>
          <p:nvPr>
            <p:ph type="pic" sz="quarter" idx="18" hasCustomPrompt="1"/>
          </p:nvPr>
        </p:nvSpPr>
        <p:spPr>
          <a:xfrm>
            <a:off x="3080512" y="3281310"/>
            <a:ext cx="2523744" cy="2522991"/>
          </a:xfrm>
          <a:prstGeom prst="ellipse">
            <a:avLst/>
          </a:prstGeom>
          <a:ln w="28575">
            <a:solidFill>
              <a:schemeClr val="accent2"/>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3" name="Picture Placeholder 7"/>
          <p:cNvSpPr>
            <a:spLocks noGrp="1"/>
          </p:cNvSpPr>
          <p:nvPr>
            <p:ph type="pic" sz="quarter" idx="26" hasCustomPrompt="1"/>
          </p:nvPr>
        </p:nvSpPr>
        <p:spPr>
          <a:xfrm>
            <a:off x="6518656" y="3281310"/>
            <a:ext cx="2523744" cy="2522991"/>
          </a:xfrm>
          <a:prstGeom prst="ellipse">
            <a:avLst/>
          </a:prstGeom>
          <a:ln w="28575">
            <a:solidFill>
              <a:schemeClr val="accent3"/>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83" name="Picture Placeholder 7"/>
          <p:cNvSpPr>
            <a:spLocks noGrp="1"/>
          </p:cNvSpPr>
          <p:nvPr>
            <p:ph type="pic" sz="quarter" idx="30" hasCustomPrompt="1"/>
          </p:nvPr>
        </p:nvSpPr>
        <p:spPr>
          <a:xfrm>
            <a:off x="8931389" y="2411930"/>
            <a:ext cx="2523744" cy="2522991"/>
          </a:xfrm>
          <a:prstGeom prst="ellipse">
            <a:avLst/>
          </a:prstGeom>
          <a:ln w="28575">
            <a:solidFill>
              <a:schemeClr val="accent6"/>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07564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2301116" y="1937835"/>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Picture Placeholder 7"/>
          <p:cNvSpPr>
            <a:spLocks noGrp="1"/>
          </p:cNvSpPr>
          <p:nvPr>
            <p:ph type="pic" sz="quarter" idx="10" hasCustomPrompt="1"/>
          </p:nvPr>
        </p:nvSpPr>
        <p:spPr>
          <a:xfrm>
            <a:off x="599316" y="1963503"/>
            <a:ext cx="1559685" cy="1559220"/>
          </a:xfrm>
          <a:prstGeom prst="teardrop">
            <a:avLst/>
          </a:prstGeom>
          <a:ln w="28575">
            <a:solidFill>
              <a:schemeClr val="accent1"/>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2301116"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67" name="Text Placeholder 3"/>
          <p:cNvSpPr>
            <a:spLocks noGrp="1"/>
          </p:cNvSpPr>
          <p:nvPr>
            <p:ph type="body" sz="half" idx="17"/>
          </p:nvPr>
        </p:nvSpPr>
        <p:spPr>
          <a:xfrm>
            <a:off x="5981700" y="1937835"/>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8" name="Picture Placeholder 7"/>
          <p:cNvSpPr>
            <a:spLocks noGrp="1"/>
          </p:cNvSpPr>
          <p:nvPr>
            <p:ph type="pic" sz="quarter" idx="18" hasCustomPrompt="1"/>
          </p:nvPr>
        </p:nvSpPr>
        <p:spPr>
          <a:xfrm>
            <a:off x="4279900" y="1963503"/>
            <a:ext cx="1559685" cy="1559220"/>
          </a:xfrm>
          <a:prstGeom prst="teardrop">
            <a:avLst/>
          </a:prstGeom>
          <a:ln w="28575">
            <a:solidFill>
              <a:schemeClr val="accent2"/>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69" name="Text Placeholder 3"/>
          <p:cNvSpPr>
            <a:spLocks noGrp="1"/>
          </p:cNvSpPr>
          <p:nvPr>
            <p:ph type="body" sz="half" idx="19"/>
          </p:nvPr>
        </p:nvSpPr>
        <p:spPr>
          <a:xfrm>
            <a:off x="5981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0" name="Text Placeholder 3"/>
          <p:cNvSpPr>
            <a:spLocks noGrp="1"/>
          </p:cNvSpPr>
          <p:nvPr>
            <p:ph type="body" sz="half" idx="20"/>
          </p:nvPr>
        </p:nvSpPr>
        <p:spPr>
          <a:xfrm>
            <a:off x="9664700" y="1937835"/>
            <a:ext cx="1851785" cy="508973"/>
          </a:xfrm>
          <a:prstGeom prst="rect">
            <a:avLst/>
          </a:prstGeom>
        </p:spPr>
        <p:txBody>
          <a:bodyPr wrap="square" lIns="0" tIns="0" rIns="0" bIns="0" anchor="t">
            <a:noAutofit/>
          </a:bodyPr>
          <a:lstStyle>
            <a:lvl1pPr marL="0" indent="0" algn="l">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1" name="Picture Placeholder 7"/>
          <p:cNvSpPr>
            <a:spLocks noGrp="1"/>
          </p:cNvSpPr>
          <p:nvPr>
            <p:ph type="pic" sz="quarter" idx="21" hasCustomPrompt="1"/>
          </p:nvPr>
        </p:nvSpPr>
        <p:spPr>
          <a:xfrm>
            <a:off x="7962900" y="1963503"/>
            <a:ext cx="1559685" cy="1559220"/>
          </a:xfrm>
          <a:prstGeom prst="teardrop">
            <a:avLst/>
          </a:prstGeom>
          <a:ln w="28575">
            <a:solidFill>
              <a:schemeClr val="accent3"/>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2" name="Text Placeholder 3"/>
          <p:cNvSpPr>
            <a:spLocks noGrp="1"/>
          </p:cNvSpPr>
          <p:nvPr>
            <p:ph type="body" sz="half" idx="22"/>
          </p:nvPr>
        </p:nvSpPr>
        <p:spPr>
          <a:xfrm>
            <a:off x="9664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3" name="Text Placeholder 3"/>
          <p:cNvSpPr>
            <a:spLocks noGrp="1"/>
          </p:cNvSpPr>
          <p:nvPr>
            <p:ph type="body" sz="half" idx="23"/>
          </p:nvPr>
        </p:nvSpPr>
        <p:spPr>
          <a:xfrm>
            <a:off x="2301116" y="3983344"/>
            <a:ext cx="1851785" cy="508973"/>
          </a:xfrm>
          <a:prstGeom prst="rect">
            <a:avLst/>
          </a:prstGeom>
        </p:spPr>
        <p:txBody>
          <a:bodyPr wrap="square" lIns="0" tIns="0" rIns="0" bIns="0" anchor="t">
            <a:noAutofit/>
          </a:bodyPr>
          <a:lstStyle>
            <a:lvl1pPr marL="0" indent="0" algn="l">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4" name="Picture Placeholder 7"/>
          <p:cNvSpPr>
            <a:spLocks noGrp="1"/>
          </p:cNvSpPr>
          <p:nvPr>
            <p:ph type="pic" sz="quarter" idx="24" hasCustomPrompt="1"/>
          </p:nvPr>
        </p:nvSpPr>
        <p:spPr>
          <a:xfrm>
            <a:off x="599316" y="4009013"/>
            <a:ext cx="1559685" cy="1559220"/>
          </a:xfrm>
          <a:prstGeom prst="teardrop">
            <a:avLst/>
          </a:prstGeom>
          <a:ln w="28575">
            <a:solidFill>
              <a:schemeClr val="accent4"/>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5" name="Text Placeholder 3"/>
          <p:cNvSpPr>
            <a:spLocks noGrp="1"/>
          </p:cNvSpPr>
          <p:nvPr>
            <p:ph type="body" sz="half" idx="25"/>
          </p:nvPr>
        </p:nvSpPr>
        <p:spPr>
          <a:xfrm>
            <a:off x="2301116"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6" name="Text Placeholder 3"/>
          <p:cNvSpPr>
            <a:spLocks noGrp="1"/>
          </p:cNvSpPr>
          <p:nvPr>
            <p:ph type="body" sz="half" idx="26"/>
          </p:nvPr>
        </p:nvSpPr>
        <p:spPr>
          <a:xfrm>
            <a:off x="5981700" y="3983344"/>
            <a:ext cx="1851785" cy="508973"/>
          </a:xfrm>
          <a:prstGeom prst="rect">
            <a:avLst/>
          </a:prstGeom>
        </p:spPr>
        <p:txBody>
          <a:bodyPr wrap="square" lIns="0" tIns="0" rIns="0" bIns="0" anchor="t">
            <a:noAutofit/>
          </a:bodyPr>
          <a:lstStyle>
            <a:lvl1pPr marL="0" indent="0" algn="l">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7" name="Picture Placeholder 7"/>
          <p:cNvSpPr>
            <a:spLocks noGrp="1"/>
          </p:cNvSpPr>
          <p:nvPr>
            <p:ph type="pic" sz="quarter" idx="27" hasCustomPrompt="1"/>
          </p:nvPr>
        </p:nvSpPr>
        <p:spPr>
          <a:xfrm>
            <a:off x="4279900" y="4009013"/>
            <a:ext cx="1559685" cy="1559220"/>
          </a:xfrm>
          <a:prstGeom prst="teardrop">
            <a:avLst/>
          </a:prstGeom>
          <a:ln w="28575">
            <a:solidFill>
              <a:schemeClr val="accent5"/>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8" name="Text Placeholder 3"/>
          <p:cNvSpPr>
            <a:spLocks noGrp="1"/>
          </p:cNvSpPr>
          <p:nvPr>
            <p:ph type="body" sz="half" idx="28"/>
          </p:nvPr>
        </p:nvSpPr>
        <p:spPr>
          <a:xfrm>
            <a:off x="5981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9" name="Text Placeholder 3"/>
          <p:cNvSpPr>
            <a:spLocks noGrp="1"/>
          </p:cNvSpPr>
          <p:nvPr>
            <p:ph type="body" sz="half" idx="29"/>
          </p:nvPr>
        </p:nvSpPr>
        <p:spPr>
          <a:xfrm>
            <a:off x="9664700" y="3983344"/>
            <a:ext cx="1851785" cy="508973"/>
          </a:xfrm>
          <a:prstGeom prst="rect">
            <a:avLst/>
          </a:prstGeom>
        </p:spPr>
        <p:txBody>
          <a:bodyPr wrap="square" lIns="0" tIns="0" rIns="0" bIns="0" anchor="t">
            <a:noAutofit/>
          </a:bodyPr>
          <a:lstStyle>
            <a:lvl1pPr marL="0" indent="0" algn="l">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0" name="Picture Placeholder 7"/>
          <p:cNvSpPr>
            <a:spLocks noGrp="1"/>
          </p:cNvSpPr>
          <p:nvPr>
            <p:ph type="pic" sz="quarter" idx="30" hasCustomPrompt="1"/>
          </p:nvPr>
        </p:nvSpPr>
        <p:spPr>
          <a:xfrm>
            <a:off x="7962900" y="4009013"/>
            <a:ext cx="1559685" cy="1559220"/>
          </a:xfrm>
          <a:prstGeom prst="teardrop">
            <a:avLst/>
          </a:prstGeom>
          <a:ln w="28575">
            <a:solidFill>
              <a:schemeClr val="accent6"/>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81" name="Text Placeholder 3"/>
          <p:cNvSpPr>
            <a:spLocks noGrp="1"/>
          </p:cNvSpPr>
          <p:nvPr>
            <p:ph type="body" sz="half" idx="31"/>
          </p:nvPr>
        </p:nvSpPr>
        <p:spPr>
          <a:xfrm>
            <a:off x="9664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24" name="Oval 23"/>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6756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4" name="Rounded Rectangle 23"/>
          <p:cNvSpPr/>
          <p:nvPr userDrawn="1"/>
        </p:nvSpPr>
        <p:spPr>
          <a:xfrm>
            <a:off x="872965" y="1833721"/>
            <a:ext cx="5069416"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Picture Placeholder 7"/>
          <p:cNvSpPr>
            <a:spLocks noGrp="1"/>
          </p:cNvSpPr>
          <p:nvPr>
            <p:ph type="pic" sz="quarter" idx="15" hasCustomPrompt="1"/>
          </p:nvPr>
        </p:nvSpPr>
        <p:spPr>
          <a:xfrm>
            <a:off x="1129851" y="2005621"/>
            <a:ext cx="1868376" cy="1901952"/>
          </a:xfrm>
          <a:prstGeom prst="roundRect">
            <a:avLst>
              <a:gd name="adj" fmla="val 8424"/>
            </a:avLst>
          </a:prstGeom>
          <a:ln>
            <a:noFill/>
          </a:ln>
        </p:spPr>
        <p:txBody>
          <a:bodyPr bIns="274320" anchor="b"/>
          <a:lstStyle>
            <a:lvl1pPr algn="ctr">
              <a:buNone/>
              <a:defRPr sz="1600">
                <a:solidFill>
                  <a:schemeClr val="bg1"/>
                </a:solidFill>
              </a:defRPr>
            </a:lvl1pPr>
          </a:lstStyle>
          <a:p>
            <a:r>
              <a:rPr lang="en-US"/>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40949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74D0-1FDA-4C79-BA80-AFD72215C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1E69AC-E60C-6881-E96B-88453F718E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306A3-821D-7B37-64EE-B59CE4A9FCAC}"/>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F56BB8F9-0C81-5B51-3D6C-864407C0C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0D2FF-661A-8BA5-562C-A2E3FB42EFA1}"/>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2183514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1963502"/>
            <a:ext cx="1895355" cy="1894789"/>
          </a:xfrm>
          <a:prstGeom prst="roundRect">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4" name="Picture Placeholder 7"/>
          <p:cNvSpPr>
            <a:spLocks noGrp="1"/>
          </p:cNvSpPr>
          <p:nvPr>
            <p:ph type="pic" sz="quarter" idx="18" hasCustomPrompt="1"/>
          </p:nvPr>
        </p:nvSpPr>
        <p:spPr>
          <a:xfrm>
            <a:off x="3763524" y="1963502"/>
            <a:ext cx="1895355" cy="1894789"/>
          </a:xfrm>
          <a:prstGeom prst="roundRect">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7" name="Picture Placeholder 7"/>
          <p:cNvSpPr>
            <a:spLocks noGrp="1"/>
          </p:cNvSpPr>
          <p:nvPr>
            <p:ph type="pic" sz="quarter" idx="21" hasCustomPrompt="1"/>
          </p:nvPr>
        </p:nvSpPr>
        <p:spPr>
          <a:xfrm>
            <a:off x="6438789" y="1963502"/>
            <a:ext cx="1895355" cy="1894789"/>
          </a:xfrm>
          <a:prstGeom prst="roundRect">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0" name="Picture Placeholder 7"/>
          <p:cNvSpPr>
            <a:spLocks noGrp="1"/>
          </p:cNvSpPr>
          <p:nvPr>
            <p:ph type="pic" sz="quarter" idx="24" hasCustomPrompt="1"/>
          </p:nvPr>
        </p:nvSpPr>
        <p:spPr>
          <a:xfrm>
            <a:off x="9113800" y="1963502"/>
            <a:ext cx="1895355" cy="1894789"/>
          </a:xfrm>
          <a:prstGeom prst="roundRect">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8701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69811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27" name="Picture Placeholder 7"/>
          <p:cNvSpPr>
            <a:spLocks noGrp="1"/>
          </p:cNvSpPr>
          <p:nvPr>
            <p:ph type="pic" sz="quarter" idx="15" hasCustomPrompt="1"/>
          </p:nvPr>
        </p:nvSpPr>
        <p:spPr>
          <a:xfrm>
            <a:off x="8483239" y="1511762"/>
            <a:ext cx="370876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31" name="Rectangle 30"/>
          <p:cNvSpPr/>
          <p:nvPr/>
        </p:nvSpPr>
        <p:spPr>
          <a:xfrm>
            <a:off x="3698114" y="1511764"/>
            <a:ext cx="4785125"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7596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2" name="Picture Placeholder 7"/>
          <p:cNvSpPr>
            <a:spLocks noGrp="1"/>
          </p:cNvSpPr>
          <p:nvPr>
            <p:ph type="pic" sz="quarter" idx="15" hasCustomPrompt="1"/>
          </p:nvPr>
        </p:nvSpPr>
        <p:spPr>
          <a:xfrm>
            <a:off x="6019190" y="1431959"/>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3" name="Picture Placeholder 7"/>
          <p:cNvSpPr>
            <a:spLocks noGrp="1"/>
          </p:cNvSpPr>
          <p:nvPr>
            <p:ph type="pic" sz="quarter" idx="16" hasCustomPrompt="1"/>
          </p:nvPr>
        </p:nvSpPr>
        <p:spPr>
          <a:xfrm>
            <a:off x="6019190" y="3429000"/>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84625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7" name="Picture Placeholder 7"/>
          <p:cNvSpPr>
            <a:spLocks noGrp="1"/>
          </p:cNvSpPr>
          <p:nvPr>
            <p:ph type="pic" sz="quarter" idx="15" hasCustomPrompt="1"/>
          </p:nvPr>
        </p:nvSpPr>
        <p:spPr>
          <a:xfrm>
            <a:off x="871807" y="1496124"/>
            <a:ext cx="2446415" cy="379312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8" name="Picture Placeholder 7"/>
          <p:cNvSpPr>
            <a:spLocks noGrp="1"/>
          </p:cNvSpPr>
          <p:nvPr>
            <p:ph type="pic" sz="quarter" idx="16" hasCustomPrompt="1"/>
          </p:nvPr>
        </p:nvSpPr>
        <p:spPr>
          <a:xfrm>
            <a:off x="3561387"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31" name="Picture Placeholder 7"/>
          <p:cNvSpPr>
            <a:spLocks noGrp="1"/>
          </p:cNvSpPr>
          <p:nvPr>
            <p:ph type="pic" sz="quarter" idx="17" hasCustomPrompt="1"/>
          </p:nvPr>
        </p:nvSpPr>
        <p:spPr>
          <a:xfrm>
            <a:off x="8934035"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32" name="Picture Placeholder 7"/>
          <p:cNvSpPr>
            <a:spLocks noGrp="1"/>
          </p:cNvSpPr>
          <p:nvPr>
            <p:ph type="pic" sz="quarter" idx="18" hasCustomPrompt="1"/>
          </p:nvPr>
        </p:nvSpPr>
        <p:spPr>
          <a:xfrm>
            <a:off x="6211310" y="3493167"/>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grpSp>
        <p:nvGrpSpPr>
          <p:cNvPr id="33" name="Group 32"/>
          <p:cNvGrpSpPr/>
          <p:nvPr userDrawn="1"/>
        </p:nvGrpSpPr>
        <p:grpSpPr>
          <a:xfrm>
            <a:off x="3552748" y="3427294"/>
            <a:ext cx="2381299"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6" name="Group 3"/>
          <p:cNvGrpSpPr/>
          <p:nvPr userDrawn="1"/>
        </p:nvGrpSpPr>
        <p:grpSpPr>
          <a:xfrm>
            <a:off x="8925396" y="3417134"/>
            <a:ext cx="2381299"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9" name="Group 2"/>
          <p:cNvGrpSpPr/>
          <p:nvPr userDrawn="1"/>
        </p:nvGrpSpPr>
        <p:grpSpPr>
          <a:xfrm>
            <a:off x="6211309" y="1496124"/>
            <a:ext cx="2381299"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Oval 1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47048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44" name="Group 43"/>
          <p:cNvGrpSpPr/>
          <p:nvPr userDrawn="1"/>
        </p:nvGrpSpPr>
        <p:grpSpPr>
          <a:xfrm>
            <a:off x="6333439" y="1907853"/>
            <a:ext cx="2381299"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7" name="Group 46"/>
          <p:cNvGrpSpPr/>
          <p:nvPr userDrawn="1"/>
        </p:nvGrpSpPr>
        <p:grpSpPr>
          <a:xfrm>
            <a:off x="8943340" y="1907853"/>
            <a:ext cx="2381299"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0" name="Group 49"/>
          <p:cNvGrpSpPr/>
          <p:nvPr userDrawn="1"/>
        </p:nvGrpSpPr>
        <p:grpSpPr>
          <a:xfrm>
            <a:off x="6333439" y="3356131"/>
            <a:ext cx="2381299"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3" name="Group 52"/>
          <p:cNvGrpSpPr/>
          <p:nvPr userDrawn="1"/>
        </p:nvGrpSpPr>
        <p:grpSpPr>
          <a:xfrm>
            <a:off x="8943340" y="3356131"/>
            <a:ext cx="2381299"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6" name="Picture Placeholder 7"/>
          <p:cNvSpPr>
            <a:spLocks noGrp="1"/>
          </p:cNvSpPr>
          <p:nvPr>
            <p:ph type="pic" sz="quarter" idx="15" hasCustomPrompt="1"/>
          </p:nvPr>
        </p:nvSpPr>
        <p:spPr>
          <a:xfrm>
            <a:off x="891856" y="1907853"/>
            <a:ext cx="5178745" cy="284194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9" name="Oval 1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6972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20" name="Picture Placeholder 7"/>
          <p:cNvSpPr>
            <a:spLocks noGrp="1"/>
          </p:cNvSpPr>
          <p:nvPr>
            <p:ph type="pic" sz="quarter" idx="15" hasCustomPrompt="1"/>
          </p:nvPr>
        </p:nvSpPr>
        <p:spPr>
          <a:xfrm>
            <a:off x="0" y="1337124"/>
            <a:ext cx="12170443" cy="300659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05623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830435" y="1368171"/>
            <a:ext cx="3957835" cy="522281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7" name="Picture Placeholder 7"/>
          <p:cNvSpPr>
            <a:spLocks noGrp="1"/>
          </p:cNvSpPr>
          <p:nvPr>
            <p:ph type="pic" sz="quarter" idx="16" hasCustomPrompt="1"/>
          </p:nvPr>
        </p:nvSpPr>
        <p:spPr>
          <a:xfrm>
            <a:off x="7349356" y="1368171"/>
            <a:ext cx="3957835" cy="522281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p:cNvSpPr txBox="1">
            <a:spLocks/>
          </p:cNvSpPr>
          <p:nvPr userDrawn="1"/>
        </p:nvSpPr>
        <p:spPr>
          <a:xfrm>
            <a:off x="109106" y="6265633"/>
            <a:ext cx="610241" cy="366183"/>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375467"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333"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375467"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a:ln>
                <a:noFill/>
              </a:ln>
              <a:solidFill>
                <a:schemeClr val="tx1">
                  <a:lumMod val="25000"/>
                  <a:lumOff val="75000"/>
                </a:schemeClr>
              </a:solidFill>
              <a:effectLst/>
              <a:uLnTx/>
              <a:uFillTx/>
              <a:latin typeface="+mn-lt"/>
              <a:ea typeface="+mn-ea"/>
              <a:cs typeface="+mn-cs"/>
            </a:endParaRPr>
          </a:p>
        </p:txBody>
      </p:sp>
    </p:spTree>
    <p:extLst>
      <p:ext uri="{BB962C8B-B14F-4D97-AF65-F5344CB8AC3E}">
        <p14:creationId xmlns:p14="http://schemas.microsoft.com/office/powerpoint/2010/main" val="116600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590995"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 name="Rectangle 3"/>
          <p:cNvSpPr/>
          <p:nvPr userDrawn="1"/>
        </p:nvSpPr>
        <p:spPr>
          <a:xfrm>
            <a:off x="590995" y="3221854"/>
            <a:ext cx="3469532"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3" name="Text Placeholder 3"/>
          <p:cNvSpPr>
            <a:spLocks noGrp="1"/>
          </p:cNvSpPr>
          <p:nvPr>
            <p:ph type="body" sz="half" idx="17"/>
          </p:nvPr>
        </p:nvSpPr>
        <p:spPr>
          <a:xfrm>
            <a:off x="680828"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14" name="Picture Placeholder 7"/>
          <p:cNvSpPr>
            <a:spLocks noGrp="1"/>
          </p:cNvSpPr>
          <p:nvPr>
            <p:ph type="pic" sz="quarter" idx="18" hasCustomPrompt="1"/>
          </p:nvPr>
        </p:nvSpPr>
        <p:spPr>
          <a:xfrm>
            <a:off x="4344200"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5" name="Rectangle 14"/>
          <p:cNvSpPr/>
          <p:nvPr userDrawn="1"/>
        </p:nvSpPr>
        <p:spPr>
          <a:xfrm>
            <a:off x="4344201" y="3221854"/>
            <a:ext cx="3469532"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 Placeholder 3"/>
          <p:cNvSpPr>
            <a:spLocks noGrp="1"/>
          </p:cNvSpPr>
          <p:nvPr>
            <p:ph type="body" sz="half" idx="19"/>
          </p:nvPr>
        </p:nvSpPr>
        <p:spPr>
          <a:xfrm>
            <a:off x="4434033"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17" name="Picture Placeholder 7"/>
          <p:cNvSpPr>
            <a:spLocks noGrp="1"/>
          </p:cNvSpPr>
          <p:nvPr>
            <p:ph type="pic" sz="quarter" idx="20" hasCustomPrompt="1"/>
          </p:nvPr>
        </p:nvSpPr>
        <p:spPr>
          <a:xfrm>
            <a:off x="8094767"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8" name="Rectangle 17"/>
          <p:cNvSpPr/>
          <p:nvPr userDrawn="1"/>
        </p:nvSpPr>
        <p:spPr>
          <a:xfrm>
            <a:off x="8094767" y="3221854"/>
            <a:ext cx="3469532"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 Placeholder 3"/>
          <p:cNvSpPr>
            <a:spLocks noGrp="1"/>
          </p:cNvSpPr>
          <p:nvPr>
            <p:ph type="body" sz="half" idx="21"/>
          </p:nvPr>
        </p:nvSpPr>
        <p:spPr>
          <a:xfrm>
            <a:off x="8184600"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0" name="Picture Placeholder 7"/>
          <p:cNvSpPr>
            <a:spLocks noGrp="1"/>
          </p:cNvSpPr>
          <p:nvPr>
            <p:ph type="pic" sz="quarter" idx="22" hasCustomPrompt="1"/>
          </p:nvPr>
        </p:nvSpPr>
        <p:spPr>
          <a:xfrm>
            <a:off x="590995"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1" name="Rectangle 20"/>
          <p:cNvSpPr/>
          <p:nvPr userDrawn="1"/>
        </p:nvSpPr>
        <p:spPr>
          <a:xfrm>
            <a:off x="590995" y="5796160"/>
            <a:ext cx="3469532"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 Placeholder 3"/>
          <p:cNvSpPr>
            <a:spLocks noGrp="1"/>
          </p:cNvSpPr>
          <p:nvPr>
            <p:ph type="body" sz="half" idx="23"/>
          </p:nvPr>
        </p:nvSpPr>
        <p:spPr>
          <a:xfrm>
            <a:off x="680828"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3" name="Picture Placeholder 7"/>
          <p:cNvSpPr>
            <a:spLocks noGrp="1"/>
          </p:cNvSpPr>
          <p:nvPr>
            <p:ph type="pic" sz="quarter" idx="24" hasCustomPrompt="1"/>
          </p:nvPr>
        </p:nvSpPr>
        <p:spPr>
          <a:xfrm>
            <a:off x="4344200"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4" name="Rectangle 23"/>
          <p:cNvSpPr/>
          <p:nvPr userDrawn="1"/>
        </p:nvSpPr>
        <p:spPr>
          <a:xfrm>
            <a:off x="4344201" y="5796160"/>
            <a:ext cx="3469532"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ext Placeholder 3"/>
          <p:cNvSpPr>
            <a:spLocks noGrp="1"/>
          </p:cNvSpPr>
          <p:nvPr>
            <p:ph type="body" sz="half" idx="25"/>
          </p:nvPr>
        </p:nvSpPr>
        <p:spPr>
          <a:xfrm>
            <a:off x="4434033"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6" name="Picture Placeholder 7"/>
          <p:cNvSpPr>
            <a:spLocks noGrp="1"/>
          </p:cNvSpPr>
          <p:nvPr>
            <p:ph type="pic" sz="quarter" idx="26" hasCustomPrompt="1"/>
          </p:nvPr>
        </p:nvSpPr>
        <p:spPr>
          <a:xfrm>
            <a:off x="8094767"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7" name="Rectangle 26"/>
          <p:cNvSpPr/>
          <p:nvPr userDrawn="1"/>
        </p:nvSpPr>
        <p:spPr>
          <a:xfrm>
            <a:off x="8094767" y="5796160"/>
            <a:ext cx="3469532"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3"/>
          <p:cNvSpPr>
            <a:spLocks noGrp="1"/>
          </p:cNvSpPr>
          <p:nvPr>
            <p:ph type="body" sz="half" idx="27"/>
          </p:nvPr>
        </p:nvSpPr>
        <p:spPr>
          <a:xfrm>
            <a:off x="8184600"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9" name="Oval 2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8642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Rectangle 9"/>
          <p:cNvSpPr/>
          <p:nvPr userDrawn="1"/>
        </p:nvSpPr>
        <p:spPr>
          <a:xfrm>
            <a:off x="675960" y="4674776"/>
            <a:ext cx="2415165"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userDrawn="1"/>
        </p:nvSpPr>
        <p:spPr>
          <a:xfrm>
            <a:off x="3408214" y="4674776"/>
            <a:ext cx="2415165"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Picture Placeholder 7"/>
          <p:cNvSpPr>
            <a:spLocks noGrp="1"/>
          </p:cNvSpPr>
          <p:nvPr>
            <p:ph type="pic" sz="quarter" idx="15" hasCustomPrompt="1"/>
          </p:nvPr>
        </p:nvSpPr>
        <p:spPr>
          <a:xfrm>
            <a:off x="675961" y="1571392"/>
            <a:ext cx="515892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9" name="Oval 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87218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4" name="Rectangle 13"/>
          <p:cNvSpPr/>
          <p:nvPr userDrawn="1"/>
        </p:nvSpPr>
        <p:spPr>
          <a:xfrm>
            <a:off x="-10646" y="1431958"/>
            <a:ext cx="421434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Picture Placeholder 7"/>
          <p:cNvSpPr>
            <a:spLocks noGrp="1"/>
          </p:cNvSpPr>
          <p:nvPr>
            <p:ph type="pic" sz="quarter" idx="15" hasCustomPrompt="1"/>
          </p:nvPr>
        </p:nvSpPr>
        <p:spPr>
          <a:xfrm>
            <a:off x="4203696" y="1431958"/>
            <a:ext cx="798830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0471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A6F7-1507-5257-C3E4-9F99603F6C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5FFC20-5439-C041-8391-493C426BD1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FBEC43-3ED9-C5E3-FB3D-781D098113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2297D0-3D94-2DBF-FD1C-F7E4AF6B4CAC}"/>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6" name="Footer Placeholder 5">
            <a:extLst>
              <a:ext uri="{FF2B5EF4-FFF2-40B4-BE49-F238E27FC236}">
                <a16:creationId xmlns:a16="http://schemas.microsoft.com/office/drawing/2014/main" id="{89CB3D9C-7432-91F7-6D34-BBE07EC6C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935AF-912C-7076-CF11-EED67512E7C5}"/>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34225277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1" y="2"/>
            <a:ext cx="12170441"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5" name="Oval 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1534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8" name="Picture Placeholder 7"/>
          <p:cNvSpPr>
            <a:spLocks noGrp="1"/>
          </p:cNvSpPr>
          <p:nvPr>
            <p:ph type="pic" sz="quarter" idx="10" hasCustomPrompt="1"/>
          </p:nvPr>
        </p:nvSpPr>
        <p:spPr>
          <a:xfrm>
            <a:off x="1" y="3"/>
            <a:ext cx="12170441" cy="4888376"/>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35912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880609"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88664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385124"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9216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
        <p:nvSpPr>
          <p:cNvPr id="14" name="Picture Placeholder 7"/>
          <p:cNvSpPr>
            <a:spLocks noGrp="1"/>
          </p:cNvSpPr>
          <p:nvPr>
            <p:ph type="pic" sz="quarter" idx="10" hasCustomPrompt="1"/>
          </p:nvPr>
        </p:nvSpPr>
        <p:spPr>
          <a:xfrm>
            <a:off x="858244" y="1969623"/>
            <a:ext cx="4930517" cy="3710692"/>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21580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6249619"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14567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487251"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51" name="Picture Placeholder 7"/>
          <p:cNvSpPr>
            <a:spLocks noGrp="1"/>
          </p:cNvSpPr>
          <p:nvPr>
            <p:ph type="pic" sz="quarter" idx="15" hasCustomPrompt="1"/>
          </p:nvPr>
        </p:nvSpPr>
        <p:spPr>
          <a:xfrm>
            <a:off x="6171140"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52" name="Picture Placeholder 7"/>
          <p:cNvSpPr>
            <a:spLocks noGrp="1"/>
          </p:cNvSpPr>
          <p:nvPr>
            <p:ph type="pic" sz="quarter" idx="16" hasCustomPrompt="1"/>
          </p:nvPr>
        </p:nvSpPr>
        <p:spPr>
          <a:xfrm>
            <a:off x="3348317"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53" name="Picture Placeholder 7"/>
          <p:cNvSpPr>
            <a:spLocks noGrp="1"/>
          </p:cNvSpPr>
          <p:nvPr>
            <p:ph type="pic" sz="quarter" idx="17" hasCustomPrompt="1"/>
          </p:nvPr>
        </p:nvSpPr>
        <p:spPr>
          <a:xfrm>
            <a:off x="8995061"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36" name="Rectangle 35"/>
          <p:cNvSpPr/>
          <p:nvPr userDrawn="1"/>
        </p:nvSpPr>
        <p:spPr>
          <a:xfrm>
            <a:off x="3348317" y="3813144"/>
            <a:ext cx="2677296"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333">
              <a:latin typeface="FontAwesome" pitchFamily="2" charset="0"/>
            </a:endParaRPr>
          </a:p>
        </p:txBody>
      </p:sp>
      <p:sp>
        <p:nvSpPr>
          <p:cNvPr id="35" name="Rectangle 34"/>
          <p:cNvSpPr/>
          <p:nvPr userDrawn="1"/>
        </p:nvSpPr>
        <p:spPr>
          <a:xfrm>
            <a:off x="487251" y="1611405"/>
            <a:ext cx="2677296"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867">
              <a:solidFill>
                <a:schemeClr val="bg1"/>
              </a:solidFill>
              <a:latin typeface="FontAwesome" pitchFamily="2" charset="0"/>
            </a:endParaRPr>
          </a:p>
        </p:txBody>
      </p:sp>
      <p:sp>
        <p:nvSpPr>
          <p:cNvPr id="39" name="Rectangle 38"/>
          <p:cNvSpPr/>
          <p:nvPr userDrawn="1"/>
        </p:nvSpPr>
        <p:spPr>
          <a:xfrm>
            <a:off x="6171140" y="1611404"/>
            <a:ext cx="2677296"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r>
              <a:rPr lang="en-US" sz="1333"/>
              <a:t> </a:t>
            </a:r>
          </a:p>
          <a:p>
            <a:pPr lvl="0" algn="ctr" defTabSz="1219170">
              <a:spcBef>
                <a:spcPct val="20000"/>
              </a:spcBef>
              <a:defRPr/>
            </a:pPr>
            <a:br>
              <a:rPr lang="en-US" sz="1600" b="1">
                <a:solidFill>
                  <a:schemeClr val="bg1">
                    <a:lumMod val="95000"/>
                  </a:schemeClr>
                </a:solidFill>
              </a:rPr>
            </a:br>
            <a:br>
              <a:rPr lang="en-US" sz="1600" b="1">
                <a:solidFill>
                  <a:schemeClr val="bg1">
                    <a:lumMod val="95000"/>
                  </a:schemeClr>
                </a:solidFill>
              </a:rPr>
            </a:br>
            <a:endParaRPr lang="en-US" sz="2133">
              <a:solidFill>
                <a:schemeClr val="bg1">
                  <a:lumMod val="95000"/>
                </a:schemeClr>
              </a:solidFill>
            </a:endParaRPr>
          </a:p>
        </p:txBody>
      </p:sp>
      <p:sp>
        <p:nvSpPr>
          <p:cNvPr id="44" name="Rectangle 43"/>
          <p:cNvSpPr/>
          <p:nvPr userDrawn="1"/>
        </p:nvSpPr>
        <p:spPr>
          <a:xfrm>
            <a:off x="8995061" y="3813144"/>
            <a:ext cx="2677296"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endParaRPr lang="en-US" sz="1600" b="1">
              <a:solidFill>
                <a:schemeClr val="bg1">
                  <a:lumMod val="95000"/>
                </a:schemeClr>
              </a:solidFill>
            </a:endParaRPr>
          </a:p>
        </p:txBody>
      </p:sp>
      <p:sp>
        <p:nvSpPr>
          <p:cNvPr id="14" name="Oval 13"/>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9609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6286301" y="2195018"/>
            <a:ext cx="5030956"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38" name="Picture Placeholder 7"/>
          <p:cNvSpPr>
            <a:spLocks noGrp="1"/>
          </p:cNvSpPr>
          <p:nvPr>
            <p:ph type="pic" sz="quarter" idx="10" hasCustomPrompt="1"/>
          </p:nvPr>
        </p:nvSpPr>
        <p:spPr>
          <a:xfrm>
            <a:off x="858243" y="2182184"/>
            <a:ext cx="5030956"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0" name="Text Placeholder 3"/>
          <p:cNvSpPr>
            <a:spLocks noGrp="1"/>
          </p:cNvSpPr>
          <p:nvPr>
            <p:ph type="body" sz="half" idx="15"/>
          </p:nvPr>
        </p:nvSpPr>
        <p:spPr>
          <a:xfrm>
            <a:off x="865266"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ext Placeholder 3"/>
          <p:cNvSpPr>
            <a:spLocks noGrp="1"/>
          </p:cNvSpPr>
          <p:nvPr>
            <p:ph type="body" sz="half" idx="17"/>
          </p:nvPr>
        </p:nvSpPr>
        <p:spPr>
          <a:xfrm>
            <a:off x="858242" y="4918632"/>
            <a:ext cx="5030957"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9" name="Text Placeholder 3"/>
          <p:cNvSpPr>
            <a:spLocks noGrp="1"/>
          </p:cNvSpPr>
          <p:nvPr>
            <p:ph type="body" sz="half" idx="23"/>
          </p:nvPr>
        </p:nvSpPr>
        <p:spPr>
          <a:xfrm>
            <a:off x="6293323"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62" name="Text Placeholder 3"/>
          <p:cNvSpPr>
            <a:spLocks noGrp="1"/>
          </p:cNvSpPr>
          <p:nvPr>
            <p:ph type="body" sz="half" idx="25"/>
          </p:nvPr>
        </p:nvSpPr>
        <p:spPr>
          <a:xfrm>
            <a:off x="6286299" y="4918632"/>
            <a:ext cx="5030957"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32" name="Rectangle 31"/>
          <p:cNvSpPr/>
          <p:nvPr userDrawn="1"/>
        </p:nvSpPr>
        <p:spPr>
          <a:xfrm>
            <a:off x="865264" y="1672313"/>
            <a:ext cx="501691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1" name="Text Placeholder 3"/>
          <p:cNvSpPr>
            <a:spLocks noGrp="1"/>
          </p:cNvSpPr>
          <p:nvPr>
            <p:ph type="body" sz="half" idx="16"/>
          </p:nvPr>
        </p:nvSpPr>
        <p:spPr>
          <a:xfrm>
            <a:off x="896710"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0" name="Rectangle 59"/>
          <p:cNvSpPr/>
          <p:nvPr userDrawn="1"/>
        </p:nvSpPr>
        <p:spPr>
          <a:xfrm>
            <a:off x="6293321" y="1672313"/>
            <a:ext cx="501691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Text Placeholder 3"/>
          <p:cNvSpPr>
            <a:spLocks noGrp="1"/>
          </p:cNvSpPr>
          <p:nvPr>
            <p:ph type="body" sz="half" idx="24"/>
          </p:nvPr>
        </p:nvSpPr>
        <p:spPr>
          <a:xfrm>
            <a:off x="6324767"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6318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75" name="Picture Placeholder 7"/>
          <p:cNvSpPr>
            <a:spLocks noGrp="1"/>
          </p:cNvSpPr>
          <p:nvPr>
            <p:ph type="pic" sz="quarter" idx="10" hasCustomPrompt="1"/>
          </p:nvPr>
        </p:nvSpPr>
        <p:spPr>
          <a:xfrm>
            <a:off x="858244"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865267"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858241" y="4880532"/>
            <a:ext cx="3324755"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865265" y="1710413"/>
            <a:ext cx="331547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990156"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0" name="Picture Placeholder 7"/>
          <p:cNvSpPr>
            <a:spLocks noGrp="1"/>
          </p:cNvSpPr>
          <p:nvPr>
            <p:ph type="pic" sz="quarter" idx="18" hasCustomPrompt="1"/>
          </p:nvPr>
        </p:nvSpPr>
        <p:spPr>
          <a:xfrm>
            <a:off x="44450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81" name="Text Placeholder 3"/>
          <p:cNvSpPr>
            <a:spLocks noGrp="1"/>
          </p:cNvSpPr>
          <p:nvPr>
            <p:ph type="body" sz="half" idx="19"/>
          </p:nvPr>
        </p:nvSpPr>
        <p:spPr>
          <a:xfrm>
            <a:off x="44520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2" name="Text Placeholder 3"/>
          <p:cNvSpPr>
            <a:spLocks noGrp="1"/>
          </p:cNvSpPr>
          <p:nvPr>
            <p:ph type="body" sz="half" idx="20"/>
          </p:nvPr>
        </p:nvSpPr>
        <p:spPr>
          <a:xfrm>
            <a:off x="4445000" y="4880532"/>
            <a:ext cx="3324755"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3" name="Rectangle 82"/>
          <p:cNvSpPr/>
          <p:nvPr userDrawn="1"/>
        </p:nvSpPr>
        <p:spPr>
          <a:xfrm>
            <a:off x="4452024" y="1710413"/>
            <a:ext cx="331547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4" name="Text Placeholder 3"/>
          <p:cNvSpPr>
            <a:spLocks noGrp="1"/>
          </p:cNvSpPr>
          <p:nvPr>
            <p:ph type="body" sz="half" idx="21"/>
          </p:nvPr>
        </p:nvSpPr>
        <p:spPr>
          <a:xfrm>
            <a:off x="45769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5" name="Picture Placeholder 7"/>
          <p:cNvSpPr>
            <a:spLocks noGrp="1"/>
          </p:cNvSpPr>
          <p:nvPr>
            <p:ph type="pic" sz="quarter" idx="22" hasCustomPrompt="1"/>
          </p:nvPr>
        </p:nvSpPr>
        <p:spPr>
          <a:xfrm>
            <a:off x="80264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86" name="Text Placeholder 3"/>
          <p:cNvSpPr>
            <a:spLocks noGrp="1"/>
          </p:cNvSpPr>
          <p:nvPr>
            <p:ph type="body" sz="half" idx="23"/>
          </p:nvPr>
        </p:nvSpPr>
        <p:spPr>
          <a:xfrm>
            <a:off x="80334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7" name="Text Placeholder 3"/>
          <p:cNvSpPr>
            <a:spLocks noGrp="1"/>
          </p:cNvSpPr>
          <p:nvPr>
            <p:ph type="body" sz="half" idx="24"/>
          </p:nvPr>
        </p:nvSpPr>
        <p:spPr>
          <a:xfrm>
            <a:off x="8026400" y="4880532"/>
            <a:ext cx="3324755"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8" name="Rectangle 87"/>
          <p:cNvSpPr/>
          <p:nvPr userDrawn="1"/>
        </p:nvSpPr>
        <p:spPr>
          <a:xfrm>
            <a:off x="8033424" y="1710413"/>
            <a:ext cx="3315472"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9" name="Text Placeholder 3"/>
          <p:cNvSpPr>
            <a:spLocks noGrp="1"/>
          </p:cNvSpPr>
          <p:nvPr>
            <p:ph type="body" sz="half" idx="25"/>
          </p:nvPr>
        </p:nvSpPr>
        <p:spPr>
          <a:xfrm>
            <a:off x="81583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399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75" name="Picture Placeholder 7"/>
          <p:cNvSpPr>
            <a:spLocks noGrp="1"/>
          </p:cNvSpPr>
          <p:nvPr>
            <p:ph type="pic" sz="quarter" idx="10" hasCustomPrompt="1"/>
          </p:nvPr>
        </p:nvSpPr>
        <p:spPr>
          <a:xfrm>
            <a:off x="76100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694149"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687123" y="4753532"/>
            <a:ext cx="2584072"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768022" y="1604356"/>
            <a:ext cx="2490284"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861829"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1" name="Picture Placeholder 7"/>
          <p:cNvSpPr>
            <a:spLocks noGrp="1"/>
          </p:cNvSpPr>
          <p:nvPr>
            <p:ph type="pic" sz="quarter" idx="18" hasCustomPrompt="1"/>
          </p:nvPr>
        </p:nvSpPr>
        <p:spPr>
          <a:xfrm>
            <a:off x="351163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42" name="Text Placeholder 3"/>
          <p:cNvSpPr>
            <a:spLocks noGrp="1"/>
          </p:cNvSpPr>
          <p:nvPr>
            <p:ph type="body" sz="half" idx="19"/>
          </p:nvPr>
        </p:nvSpPr>
        <p:spPr>
          <a:xfrm>
            <a:off x="3444778"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3" name="Text Placeholder 3"/>
          <p:cNvSpPr>
            <a:spLocks noGrp="1"/>
          </p:cNvSpPr>
          <p:nvPr>
            <p:ph type="body" sz="half" idx="20"/>
          </p:nvPr>
        </p:nvSpPr>
        <p:spPr>
          <a:xfrm>
            <a:off x="3437752" y="4753532"/>
            <a:ext cx="2584072"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4" name="Rectangle 43"/>
          <p:cNvSpPr/>
          <p:nvPr userDrawn="1"/>
        </p:nvSpPr>
        <p:spPr>
          <a:xfrm>
            <a:off x="3518651" y="1604356"/>
            <a:ext cx="2490284"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5" name="Text Placeholder 3"/>
          <p:cNvSpPr>
            <a:spLocks noGrp="1"/>
          </p:cNvSpPr>
          <p:nvPr>
            <p:ph type="body" sz="half" idx="21"/>
          </p:nvPr>
        </p:nvSpPr>
        <p:spPr>
          <a:xfrm>
            <a:off x="3612458"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6" name="Picture Placeholder 7"/>
          <p:cNvSpPr>
            <a:spLocks noGrp="1"/>
          </p:cNvSpPr>
          <p:nvPr>
            <p:ph type="pic" sz="quarter" idx="22" hasCustomPrompt="1"/>
          </p:nvPr>
        </p:nvSpPr>
        <p:spPr>
          <a:xfrm>
            <a:off x="6246042"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47" name="Text Placeholder 3"/>
          <p:cNvSpPr>
            <a:spLocks noGrp="1"/>
          </p:cNvSpPr>
          <p:nvPr>
            <p:ph type="body" sz="half" idx="23"/>
          </p:nvPr>
        </p:nvSpPr>
        <p:spPr>
          <a:xfrm>
            <a:off x="6179190"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8" name="Text Placeholder 3"/>
          <p:cNvSpPr>
            <a:spLocks noGrp="1"/>
          </p:cNvSpPr>
          <p:nvPr>
            <p:ph type="body" sz="half" idx="24"/>
          </p:nvPr>
        </p:nvSpPr>
        <p:spPr>
          <a:xfrm>
            <a:off x="6172164" y="4753532"/>
            <a:ext cx="2584072"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9" name="Rectangle 48"/>
          <p:cNvSpPr/>
          <p:nvPr userDrawn="1"/>
        </p:nvSpPr>
        <p:spPr>
          <a:xfrm>
            <a:off x="6253063" y="1604356"/>
            <a:ext cx="2490284"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0" name="Text Placeholder 3"/>
          <p:cNvSpPr>
            <a:spLocks noGrp="1"/>
          </p:cNvSpPr>
          <p:nvPr>
            <p:ph type="body" sz="half" idx="25"/>
          </p:nvPr>
        </p:nvSpPr>
        <p:spPr>
          <a:xfrm>
            <a:off x="6346870"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6" name="Picture Placeholder 7"/>
          <p:cNvSpPr>
            <a:spLocks noGrp="1"/>
          </p:cNvSpPr>
          <p:nvPr>
            <p:ph type="pic" sz="quarter" idx="26" hasCustomPrompt="1"/>
          </p:nvPr>
        </p:nvSpPr>
        <p:spPr>
          <a:xfrm>
            <a:off x="8963878"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57" name="Text Placeholder 3"/>
          <p:cNvSpPr>
            <a:spLocks noGrp="1"/>
          </p:cNvSpPr>
          <p:nvPr>
            <p:ph type="body" sz="half" idx="27"/>
          </p:nvPr>
        </p:nvSpPr>
        <p:spPr>
          <a:xfrm>
            <a:off x="8897026"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8" name="Text Placeholder 3"/>
          <p:cNvSpPr>
            <a:spLocks noGrp="1"/>
          </p:cNvSpPr>
          <p:nvPr>
            <p:ph type="body" sz="half" idx="28"/>
          </p:nvPr>
        </p:nvSpPr>
        <p:spPr>
          <a:xfrm>
            <a:off x="8890000" y="4753532"/>
            <a:ext cx="2584072"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9" name="Rectangle 58"/>
          <p:cNvSpPr/>
          <p:nvPr userDrawn="1"/>
        </p:nvSpPr>
        <p:spPr>
          <a:xfrm>
            <a:off x="8970899" y="1604356"/>
            <a:ext cx="2490284"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0" name="Text Placeholder 3"/>
          <p:cNvSpPr>
            <a:spLocks noGrp="1"/>
          </p:cNvSpPr>
          <p:nvPr>
            <p:ph type="body" sz="half" idx="29"/>
          </p:nvPr>
        </p:nvSpPr>
        <p:spPr>
          <a:xfrm>
            <a:off x="9064706"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6" name="Oval 2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81584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351F-8DFB-1EEB-ADEE-1721D8B02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264F72-E255-D3E0-F9C1-6379A4259D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599A8B-A7F8-DD26-6831-70A25E63C1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75CAF-0DA7-338A-8896-A693CD328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FB945A-A8BD-C2C9-44F3-A1908400E0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908F00-71B3-8B0E-DCDA-1DE81FFE6143}"/>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8" name="Footer Placeholder 7">
            <a:extLst>
              <a:ext uri="{FF2B5EF4-FFF2-40B4-BE49-F238E27FC236}">
                <a16:creationId xmlns:a16="http://schemas.microsoft.com/office/drawing/2014/main" id="{0EFC349E-61BA-A083-0866-80490B5C98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9751BC-B991-87C3-0DCF-EDB73E545F51}"/>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19136229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75" name="Picture Placeholder 7"/>
          <p:cNvSpPr>
            <a:spLocks noGrp="1"/>
          </p:cNvSpPr>
          <p:nvPr>
            <p:ph type="pic" sz="quarter" idx="10" hasCustomPrompt="1"/>
          </p:nvPr>
        </p:nvSpPr>
        <p:spPr>
          <a:xfrm>
            <a:off x="67077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60392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596900" y="4784801"/>
            <a:ext cx="2126979"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677800" y="1622925"/>
            <a:ext cx="204978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75501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3" name="Picture Placeholder 7"/>
          <p:cNvSpPr>
            <a:spLocks noGrp="1"/>
          </p:cNvSpPr>
          <p:nvPr>
            <p:ph type="pic" sz="quarter" idx="18" hasCustomPrompt="1"/>
          </p:nvPr>
        </p:nvSpPr>
        <p:spPr>
          <a:xfrm>
            <a:off x="286311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4" name="Text Placeholder 3"/>
          <p:cNvSpPr>
            <a:spLocks noGrp="1"/>
          </p:cNvSpPr>
          <p:nvPr>
            <p:ph type="body" sz="half" idx="19"/>
          </p:nvPr>
        </p:nvSpPr>
        <p:spPr>
          <a:xfrm>
            <a:off x="2796259"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65" name="Text Placeholder 3"/>
          <p:cNvSpPr>
            <a:spLocks noGrp="1"/>
          </p:cNvSpPr>
          <p:nvPr>
            <p:ph type="body" sz="half" idx="20"/>
          </p:nvPr>
        </p:nvSpPr>
        <p:spPr>
          <a:xfrm>
            <a:off x="2789232" y="4784801"/>
            <a:ext cx="2126979"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6" name="Rectangle 65"/>
          <p:cNvSpPr/>
          <p:nvPr userDrawn="1"/>
        </p:nvSpPr>
        <p:spPr>
          <a:xfrm>
            <a:off x="2870132" y="1622925"/>
            <a:ext cx="204978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7" name="Text Placeholder 3"/>
          <p:cNvSpPr>
            <a:spLocks noGrp="1"/>
          </p:cNvSpPr>
          <p:nvPr>
            <p:ph type="body" sz="half" idx="21"/>
          </p:nvPr>
        </p:nvSpPr>
        <p:spPr>
          <a:xfrm>
            <a:off x="294734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8" name="Picture Placeholder 7"/>
          <p:cNvSpPr>
            <a:spLocks noGrp="1"/>
          </p:cNvSpPr>
          <p:nvPr>
            <p:ph type="pic" sz="quarter" idx="22" hasCustomPrompt="1"/>
          </p:nvPr>
        </p:nvSpPr>
        <p:spPr>
          <a:xfrm>
            <a:off x="505939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9" name="Text Placeholder 3"/>
          <p:cNvSpPr>
            <a:spLocks noGrp="1"/>
          </p:cNvSpPr>
          <p:nvPr>
            <p:ph type="body" sz="half" idx="23"/>
          </p:nvPr>
        </p:nvSpPr>
        <p:spPr>
          <a:xfrm>
            <a:off x="499254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0" name="Text Placeholder 3"/>
          <p:cNvSpPr>
            <a:spLocks noGrp="1"/>
          </p:cNvSpPr>
          <p:nvPr>
            <p:ph type="body" sz="half" idx="24"/>
          </p:nvPr>
        </p:nvSpPr>
        <p:spPr>
          <a:xfrm>
            <a:off x="4985520" y="4784801"/>
            <a:ext cx="2126979"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1" name="Rectangle 70"/>
          <p:cNvSpPr/>
          <p:nvPr userDrawn="1"/>
        </p:nvSpPr>
        <p:spPr>
          <a:xfrm>
            <a:off x="5066420" y="1622925"/>
            <a:ext cx="20497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2" name="Text Placeholder 3"/>
          <p:cNvSpPr>
            <a:spLocks noGrp="1"/>
          </p:cNvSpPr>
          <p:nvPr>
            <p:ph type="body" sz="half" idx="25"/>
          </p:nvPr>
        </p:nvSpPr>
        <p:spPr>
          <a:xfrm>
            <a:off x="514363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3" name="Picture Placeholder 7"/>
          <p:cNvSpPr>
            <a:spLocks noGrp="1"/>
          </p:cNvSpPr>
          <p:nvPr>
            <p:ph type="pic" sz="quarter" idx="26" hasCustomPrompt="1"/>
          </p:nvPr>
        </p:nvSpPr>
        <p:spPr>
          <a:xfrm>
            <a:off x="725124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4" name="Text Placeholder 3"/>
          <p:cNvSpPr>
            <a:spLocks noGrp="1"/>
          </p:cNvSpPr>
          <p:nvPr>
            <p:ph type="body" sz="half" idx="27"/>
          </p:nvPr>
        </p:nvSpPr>
        <p:spPr>
          <a:xfrm>
            <a:off x="7184396"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0" name="Text Placeholder 3"/>
          <p:cNvSpPr>
            <a:spLocks noGrp="1"/>
          </p:cNvSpPr>
          <p:nvPr>
            <p:ph type="body" sz="half" idx="28"/>
          </p:nvPr>
        </p:nvSpPr>
        <p:spPr>
          <a:xfrm>
            <a:off x="7177369" y="4784801"/>
            <a:ext cx="2126979"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1" name="Rectangle 80"/>
          <p:cNvSpPr/>
          <p:nvPr userDrawn="1"/>
        </p:nvSpPr>
        <p:spPr>
          <a:xfrm>
            <a:off x="7258270" y="1622925"/>
            <a:ext cx="20497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2" name="Text Placeholder 3"/>
          <p:cNvSpPr>
            <a:spLocks noGrp="1"/>
          </p:cNvSpPr>
          <p:nvPr>
            <p:ph type="body" sz="half" idx="29"/>
          </p:nvPr>
        </p:nvSpPr>
        <p:spPr>
          <a:xfrm>
            <a:off x="733548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3" name="Picture Placeholder 7"/>
          <p:cNvSpPr>
            <a:spLocks noGrp="1"/>
          </p:cNvSpPr>
          <p:nvPr>
            <p:ph type="pic" sz="quarter" idx="30" hasCustomPrompt="1"/>
          </p:nvPr>
        </p:nvSpPr>
        <p:spPr>
          <a:xfrm>
            <a:off x="943702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84" name="Text Placeholder 3"/>
          <p:cNvSpPr>
            <a:spLocks noGrp="1"/>
          </p:cNvSpPr>
          <p:nvPr>
            <p:ph type="body" sz="half" idx="31"/>
          </p:nvPr>
        </p:nvSpPr>
        <p:spPr>
          <a:xfrm>
            <a:off x="9370168"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5" name="Text Placeholder 3"/>
          <p:cNvSpPr>
            <a:spLocks noGrp="1"/>
          </p:cNvSpPr>
          <p:nvPr>
            <p:ph type="body" sz="half" idx="32"/>
          </p:nvPr>
        </p:nvSpPr>
        <p:spPr>
          <a:xfrm>
            <a:off x="9363141" y="4784801"/>
            <a:ext cx="2126979" cy="257040"/>
          </a:xfrm>
          <a:prstGeom prst="rect">
            <a:avLst/>
          </a:prstGeom>
        </p:spPr>
        <p:txBody>
          <a:bodyPr wrap="none" lIns="0" tIns="0" rIns="0" bIns="0" anchor="ctr">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6" name="Rectangle 85"/>
          <p:cNvSpPr/>
          <p:nvPr userDrawn="1"/>
        </p:nvSpPr>
        <p:spPr>
          <a:xfrm>
            <a:off x="9444042" y="1622925"/>
            <a:ext cx="20497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7" name="Text Placeholder 3"/>
          <p:cNvSpPr>
            <a:spLocks noGrp="1"/>
          </p:cNvSpPr>
          <p:nvPr>
            <p:ph type="body" sz="half" idx="33"/>
          </p:nvPr>
        </p:nvSpPr>
        <p:spPr>
          <a:xfrm>
            <a:off x="952125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31" name="Oval 3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13745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31" name="Group 300"/>
          <p:cNvGrpSpPr/>
          <p:nvPr userDrawn="1"/>
        </p:nvGrpSpPr>
        <p:grpSpPr>
          <a:xfrm>
            <a:off x="612067" y="1872883"/>
            <a:ext cx="517669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sp>
        <p:nvSpPr>
          <p:cNvPr id="41" name="Picture Placeholder 7"/>
          <p:cNvSpPr>
            <a:spLocks noGrp="1"/>
          </p:cNvSpPr>
          <p:nvPr>
            <p:ph type="pic" sz="quarter" idx="10" hasCustomPrompt="1"/>
          </p:nvPr>
        </p:nvSpPr>
        <p:spPr>
          <a:xfrm>
            <a:off x="1438696" y="2013587"/>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9856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18" name="Group 29"/>
          <p:cNvGrpSpPr/>
          <p:nvPr userDrawn="1"/>
        </p:nvGrpSpPr>
        <p:grpSpPr>
          <a:xfrm>
            <a:off x="5112723" y="1731349"/>
            <a:ext cx="1966555" cy="4155551"/>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2" name="Picture Placeholder 7"/>
          <p:cNvSpPr>
            <a:spLocks noGrp="1"/>
          </p:cNvSpPr>
          <p:nvPr>
            <p:ph type="pic" sz="quarter" idx="10" hasCustomPrompt="1"/>
          </p:nvPr>
        </p:nvSpPr>
        <p:spPr>
          <a:xfrm>
            <a:off x="5268894" y="2303485"/>
            <a:ext cx="1675244" cy="3043737"/>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31" name="Oval 3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36824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12192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8" name="Straight Line buttom"/>
          <p:cNvCxnSpPr/>
          <p:nvPr userDrawn="1"/>
        </p:nvCxnSpPr>
        <p:spPr>
          <a:xfrm>
            <a:off x="0" y="4365005"/>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4438652" y="1934377"/>
            <a:ext cx="3403643"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gr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36" name="Picture Placeholder 7"/>
          <p:cNvSpPr>
            <a:spLocks noGrp="1"/>
          </p:cNvSpPr>
          <p:nvPr>
            <p:ph type="pic" sz="quarter" idx="10" hasCustomPrompt="1"/>
          </p:nvPr>
        </p:nvSpPr>
        <p:spPr>
          <a:xfrm>
            <a:off x="4593535" y="2062632"/>
            <a:ext cx="3090911" cy="1747861"/>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a:t>Image Holder</a:t>
            </a:r>
          </a:p>
        </p:txBody>
      </p:sp>
      <p:sp>
        <p:nvSpPr>
          <p:cNvPr id="15" name="Oval 1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1732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cxnSp>
        <p:nvCxnSpPr>
          <p:cNvPr id="18" name="Straight Line buttom"/>
          <p:cNvCxnSpPr/>
          <p:nvPr userDrawn="1"/>
        </p:nvCxnSpPr>
        <p:spPr>
          <a:xfrm>
            <a:off x="0" y="4363412"/>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12192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1" name="Group 29"/>
          <p:cNvGrpSpPr/>
          <p:nvPr userDrawn="1"/>
        </p:nvGrpSpPr>
        <p:grpSpPr>
          <a:xfrm>
            <a:off x="903452" y="1431958"/>
            <a:ext cx="2196983"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4" name="Picture 43" descr="shadow.png"/>
          <p:cNvPicPr>
            <a:picLocks noChangeAspect="1"/>
          </p:cNvPicPr>
          <p:nvPr userDrawn="1"/>
        </p:nvPicPr>
        <p:blipFill>
          <a:blip r:embed="rId2" cstate="print">
            <a:biLevel thresh="50000"/>
          </a:blip>
          <a:stretch>
            <a:fillRect/>
          </a:stretch>
        </p:blipFill>
        <p:spPr>
          <a:xfrm>
            <a:off x="501393" y="6074429"/>
            <a:ext cx="3094309" cy="317500"/>
          </a:xfrm>
          <a:prstGeom prst="rect">
            <a:avLst/>
          </a:prstGeom>
        </p:spPr>
      </p:pic>
      <p:sp>
        <p:nvSpPr>
          <p:cNvPr id="45" name="Picture Placeholder 7"/>
          <p:cNvSpPr>
            <a:spLocks noGrp="1"/>
          </p:cNvSpPr>
          <p:nvPr>
            <p:ph type="pic" sz="quarter" idx="10" hasCustomPrompt="1"/>
          </p:nvPr>
        </p:nvSpPr>
        <p:spPr>
          <a:xfrm>
            <a:off x="1077921" y="2085073"/>
            <a:ext cx="1871539" cy="3386444"/>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76465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21" name="Group 20"/>
          <p:cNvGrpSpPr/>
          <p:nvPr userDrawn="1"/>
        </p:nvGrpSpPr>
        <p:grpSpPr>
          <a:xfrm>
            <a:off x="5558336" y="1602393"/>
            <a:ext cx="586757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240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7" name="Picture Placeholder 7"/>
          <p:cNvSpPr>
            <a:spLocks noGrp="1"/>
          </p:cNvSpPr>
          <p:nvPr>
            <p:ph type="pic" sz="quarter" idx="10" hasCustomPrompt="1"/>
          </p:nvPr>
        </p:nvSpPr>
        <p:spPr>
          <a:xfrm>
            <a:off x="5808961" y="1823491"/>
            <a:ext cx="5344831" cy="3013159"/>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3" name="Oval 12"/>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9312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13" name="Group 12"/>
          <p:cNvGrpSpPr/>
          <p:nvPr userDrawn="1"/>
        </p:nvGrpSpPr>
        <p:grpSpPr>
          <a:xfrm>
            <a:off x="3878174" y="1674245"/>
            <a:ext cx="4435653"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8" name="Picture Placeholder 7"/>
          <p:cNvSpPr>
            <a:spLocks noGrp="1"/>
          </p:cNvSpPr>
          <p:nvPr>
            <p:ph type="pic" sz="quarter" idx="10" hasCustomPrompt="1"/>
          </p:nvPr>
        </p:nvSpPr>
        <p:spPr>
          <a:xfrm>
            <a:off x="4286721" y="2170340"/>
            <a:ext cx="3566033" cy="4768328"/>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69869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41" name="Group 300"/>
          <p:cNvGrpSpPr/>
          <p:nvPr userDrawn="1"/>
        </p:nvGrpSpPr>
        <p:grpSpPr>
          <a:xfrm>
            <a:off x="996304" y="1975549"/>
            <a:ext cx="517669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sp>
        <p:nvSpPr>
          <p:cNvPr id="50" name="Picture Placeholder 7"/>
          <p:cNvSpPr>
            <a:spLocks noGrp="1"/>
          </p:cNvSpPr>
          <p:nvPr>
            <p:ph type="pic" sz="quarter" idx="10" hasCustomPrompt="1"/>
          </p:nvPr>
        </p:nvSpPr>
        <p:spPr>
          <a:xfrm>
            <a:off x="1822933" y="2116253"/>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3841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025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49117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282B-0F82-06CC-CDBD-A88727A5AE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DD8B2-EC76-2E55-60E1-27EB41982622}"/>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4" name="Footer Placeholder 3">
            <a:extLst>
              <a:ext uri="{FF2B5EF4-FFF2-40B4-BE49-F238E27FC236}">
                <a16:creationId xmlns:a16="http://schemas.microsoft.com/office/drawing/2014/main" id="{A156504C-CEB4-9390-50C2-DDA2CFAEEB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3720B7-D3AE-A97D-4B8A-109B5AB1246D}"/>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29404326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176354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34508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4C49EB-ECAA-ED96-64E0-3D60CA5B1DAD}"/>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3" name="Footer Placeholder 2">
            <a:extLst>
              <a:ext uri="{FF2B5EF4-FFF2-40B4-BE49-F238E27FC236}">
                <a16:creationId xmlns:a16="http://schemas.microsoft.com/office/drawing/2014/main" id="{5C8ADBA4-38FB-C63D-4E2B-08683D213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10573F-CC35-4ED7-CB1D-C97444BBA930}"/>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3984239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C9FD-3A95-619F-E216-2BC1E3D6A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DC8F7C-D2E5-526B-B150-5400BEB820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D471B8-F6FC-E974-DDF9-D1CE076B3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DFDDD-50AB-145C-5F71-AAC9AFE74CD9}"/>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6" name="Footer Placeholder 5">
            <a:extLst>
              <a:ext uri="{FF2B5EF4-FFF2-40B4-BE49-F238E27FC236}">
                <a16:creationId xmlns:a16="http://schemas.microsoft.com/office/drawing/2014/main" id="{F7E2B1C9-2AAA-1DA9-8175-F327FF9327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0BFA6-E1D5-F4B9-AE4B-99F0E30E9451}"/>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99316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18B15-A99D-8AE0-7F71-BAFA63949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3B5015-308A-3018-9C86-F253F3D178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F87283-1615-A883-E7E7-1BF2735BC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696BB-5242-4982-6D25-AE4C96C944BF}"/>
              </a:ext>
            </a:extLst>
          </p:cNvPr>
          <p:cNvSpPr>
            <a:spLocks noGrp="1"/>
          </p:cNvSpPr>
          <p:nvPr>
            <p:ph type="dt" sz="half" idx="10"/>
          </p:nvPr>
        </p:nvSpPr>
        <p:spPr/>
        <p:txBody>
          <a:bodyPr/>
          <a:lstStyle/>
          <a:p>
            <a:fld id="{B14ABAD9-B423-41FC-8F09-4A4CEC6B4078}" type="datetimeFigureOut">
              <a:rPr lang="en-US" smtClean="0"/>
              <a:t>12/9/2024</a:t>
            </a:fld>
            <a:endParaRPr lang="en-US"/>
          </a:p>
        </p:txBody>
      </p:sp>
      <p:sp>
        <p:nvSpPr>
          <p:cNvPr id="6" name="Footer Placeholder 5">
            <a:extLst>
              <a:ext uri="{FF2B5EF4-FFF2-40B4-BE49-F238E27FC236}">
                <a16:creationId xmlns:a16="http://schemas.microsoft.com/office/drawing/2014/main" id="{002755A5-E170-22C2-C708-6A2E18FE0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8BE73-F3BB-3CC7-0060-41DCC40720EB}"/>
              </a:ext>
            </a:extLst>
          </p:cNvPr>
          <p:cNvSpPr>
            <a:spLocks noGrp="1"/>
          </p:cNvSpPr>
          <p:nvPr>
            <p:ph type="sldNum" sz="quarter" idx="12"/>
          </p:nvPr>
        </p:nvSpPr>
        <p:spPr/>
        <p:txBody>
          <a:bodyPr/>
          <a:lstStyle/>
          <a:p>
            <a:fld id="{9CB7C9CD-AD2C-4B04-B554-1AA945513C40}" type="slidenum">
              <a:rPr lang="en-US" smtClean="0"/>
              <a:t>‹#›</a:t>
            </a:fld>
            <a:endParaRPr lang="en-US"/>
          </a:p>
        </p:txBody>
      </p:sp>
    </p:spTree>
    <p:extLst>
      <p:ext uri="{BB962C8B-B14F-4D97-AF65-F5344CB8AC3E}">
        <p14:creationId xmlns:p14="http://schemas.microsoft.com/office/powerpoint/2010/main" val="160124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8D859-DEA2-071B-DB89-FC15D3867A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B34176-B0E6-F4BE-2362-979F5C5986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369BF-4731-C509-B359-152A78AEB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ABAD9-B423-41FC-8F09-4A4CEC6B4078}" type="datetimeFigureOut">
              <a:rPr lang="en-US" smtClean="0"/>
              <a:t>12/9/2024</a:t>
            </a:fld>
            <a:endParaRPr lang="en-US"/>
          </a:p>
        </p:txBody>
      </p:sp>
      <p:sp>
        <p:nvSpPr>
          <p:cNvPr id="5" name="Footer Placeholder 4">
            <a:extLst>
              <a:ext uri="{FF2B5EF4-FFF2-40B4-BE49-F238E27FC236}">
                <a16:creationId xmlns:a16="http://schemas.microsoft.com/office/drawing/2014/main" id="{D7C7D471-E0C8-2777-E4DD-5AFB82786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AEA5D4-316E-4D59-A70F-6115BDA005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7C9CD-AD2C-4B04-B554-1AA945513C40}" type="slidenum">
              <a:rPr lang="en-US" smtClean="0"/>
              <a:t>‹#›</a:t>
            </a:fld>
            <a:endParaRPr lang="en-US"/>
          </a:p>
        </p:txBody>
      </p:sp>
    </p:spTree>
    <p:extLst>
      <p:ext uri="{BB962C8B-B14F-4D97-AF65-F5344CB8AC3E}">
        <p14:creationId xmlns:p14="http://schemas.microsoft.com/office/powerpoint/2010/main" val="1265020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20802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rocket-launch-night-trajectory-693236/"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A3870F5A-B12A-265E-6805-B4BDDD754F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 y="0"/>
            <a:ext cx="12182857" cy="6857999"/>
          </a:xfrm>
          <a:prstGeom prst="rect">
            <a:avLst/>
          </a:prstGeom>
        </p:spPr>
      </p:pic>
      <p:sp>
        <p:nvSpPr>
          <p:cNvPr id="22" name="TextBox 21">
            <a:extLst>
              <a:ext uri="{FF2B5EF4-FFF2-40B4-BE49-F238E27FC236}">
                <a16:creationId xmlns:a16="http://schemas.microsoft.com/office/drawing/2014/main" id="{386B837F-6C98-523C-9AA4-115316CFF9E0}"/>
              </a:ext>
            </a:extLst>
          </p:cNvPr>
          <p:cNvSpPr txBox="1"/>
          <p:nvPr/>
        </p:nvSpPr>
        <p:spPr>
          <a:xfrm>
            <a:off x="-3047" y="132918"/>
            <a:ext cx="12188952" cy="1582498"/>
          </a:xfrm>
          <a:prstGeom prst="rect">
            <a:avLst/>
          </a:prstGeom>
        </p:spPr>
        <p:txBody>
          <a:bodyPr vert="horz" lIns="91440" tIns="45720" rIns="91440" bIns="45720" rtlCol="0" anchor="b">
            <a:normAutofit/>
          </a:bodyPr>
          <a:lstStyle/>
          <a:p>
            <a:pPr algn="ctr"/>
            <a:r>
              <a:rPr lang="en-US" sz="480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Exploring Space Missions: From the Space Race to the Present</a:t>
            </a:r>
          </a:p>
        </p:txBody>
      </p:sp>
      <p:sp>
        <p:nvSpPr>
          <p:cNvPr id="5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D72CEDC-EE4A-F4E3-4E15-80315B50E298}"/>
              </a:ext>
            </a:extLst>
          </p:cNvPr>
          <p:cNvSpPr txBox="1"/>
          <p:nvPr/>
        </p:nvSpPr>
        <p:spPr>
          <a:xfrm>
            <a:off x="603315" y="5461686"/>
            <a:ext cx="10727831" cy="400110"/>
          </a:xfrm>
          <a:prstGeom prst="rect">
            <a:avLst/>
          </a:prstGeom>
          <a:noFill/>
        </p:spPr>
        <p:txBody>
          <a:bodyPr wrap="square" rtlCol="0">
            <a:spAutoFit/>
          </a:bodyPr>
          <a:lstStyle/>
          <a:p>
            <a:r>
              <a:rPr lang="en-US" sz="2000" b="1">
                <a:solidFill>
                  <a:schemeClr val="bg1"/>
                </a:solidFill>
                <a:latin typeface="Times New Roman" panose="02020603050405020304" pitchFamily="18" charset="0"/>
                <a:cs typeface="Times New Roman" panose="02020603050405020304" pitchFamily="18" charset="0"/>
              </a:rPr>
              <a:t>Akshay Channam                                 </a:t>
            </a:r>
            <a:r>
              <a:rPr lang="en-US" sz="2000" b="1" err="1">
                <a:solidFill>
                  <a:schemeClr val="bg1"/>
                </a:solidFill>
                <a:latin typeface="Times New Roman" panose="02020603050405020304" pitchFamily="18" charset="0"/>
                <a:cs typeface="Times New Roman" panose="02020603050405020304" pitchFamily="18" charset="0"/>
              </a:rPr>
              <a:t>Geethika</a:t>
            </a:r>
            <a:r>
              <a:rPr lang="en-US" sz="2000" b="1">
                <a:solidFill>
                  <a:schemeClr val="bg1"/>
                </a:solidFill>
                <a:latin typeface="Times New Roman" panose="02020603050405020304" pitchFamily="18" charset="0"/>
                <a:cs typeface="Times New Roman" panose="02020603050405020304" pitchFamily="18" charset="0"/>
              </a:rPr>
              <a:t> </a:t>
            </a:r>
            <a:r>
              <a:rPr lang="en-US" sz="2000" b="1" err="1">
                <a:solidFill>
                  <a:schemeClr val="bg1"/>
                </a:solidFill>
                <a:latin typeface="Times New Roman" panose="02020603050405020304" pitchFamily="18" charset="0"/>
                <a:cs typeface="Times New Roman" panose="02020603050405020304" pitchFamily="18" charset="0"/>
              </a:rPr>
              <a:t>Elaprolu</a:t>
            </a:r>
            <a:r>
              <a:rPr lang="en-US" sz="2000" b="1">
                <a:solidFill>
                  <a:schemeClr val="bg1"/>
                </a:solidFill>
                <a:latin typeface="Times New Roman" panose="02020603050405020304" pitchFamily="18" charset="0"/>
                <a:cs typeface="Times New Roman" panose="02020603050405020304" pitchFamily="18" charset="0"/>
              </a:rPr>
              <a:t>                                Keerthi </a:t>
            </a:r>
            <a:r>
              <a:rPr lang="en-US" sz="2000" b="1" err="1">
                <a:solidFill>
                  <a:schemeClr val="bg1"/>
                </a:solidFill>
                <a:latin typeface="Times New Roman" panose="02020603050405020304" pitchFamily="18" charset="0"/>
                <a:cs typeface="Times New Roman" panose="02020603050405020304" pitchFamily="18" charset="0"/>
              </a:rPr>
              <a:t>Yalamanchili</a:t>
            </a:r>
            <a:endParaRPr lang="en-US" sz="20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59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5524726" cy="1454051"/>
          </a:xfrm>
        </p:spPr>
        <p:txBody>
          <a:bodyPr vert="horz" lIns="91440" tIns="45720" rIns="91440" bIns="45720" rtlCol="0" anchor="ctr">
            <a:normAutofit/>
          </a:bodyPr>
          <a:lstStyle/>
          <a:p>
            <a:r>
              <a:rPr lang="en-US" sz="3600" b="1" u="sng">
                <a:solidFill>
                  <a:schemeClr val="tx2"/>
                </a:solidFill>
                <a:effectLst>
                  <a:outerShdw blurRad="38100" dist="38100" dir="2700000" algn="tl">
                    <a:srgbClr val="000000">
                      <a:alpha val="43137"/>
                    </a:srgbClr>
                  </a:outerShdw>
                </a:effectLst>
              </a:rPr>
              <a:t>Geographical Standardization</a:t>
            </a:r>
            <a:endParaRPr lang="en-US" sz="3600" b="1" u="sng" kern="1200">
              <a:solidFill>
                <a:schemeClr val="tx2"/>
              </a:solidFill>
              <a:effectLst>
                <a:outerShdw blurRad="38100" dist="38100" dir="2700000" algn="tl">
                  <a:srgbClr val="000000">
                    <a:alpha val="43137"/>
                  </a:srgbClr>
                </a:outerShdw>
              </a:effectLst>
              <a:latin typeface="+mj-lt"/>
              <a:ea typeface="+mj-ea"/>
              <a:cs typeface="+mj-cs"/>
            </a:endParaRP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340549" y="1857646"/>
            <a:ext cx="5027864" cy="4453325"/>
          </a:xfrm>
        </p:spPr>
        <p:txBody>
          <a:bodyPr vert="horz" lIns="91440" tIns="45720" rIns="91440" bIns="45720" rtlCol="0" anchor="t">
            <a:normAutofit/>
          </a:bodyPr>
          <a:lstStyle/>
          <a:p>
            <a:pPr marL="0" indent="0">
              <a:buNone/>
            </a:pPr>
            <a:r>
              <a:rPr lang="en-US" sz="1400">
                <a:solidFill>
                  <a:schemeClr val="tx2"/>
                </a:solidFill>
              </a:rPr>
              <a:t>To ensure consistent geographical analysis, we:</a:t>
            </a:r>
          </a:p>
          <a:p>
            <a:pPr marL="0" indent="0">
              <a:buNone/>
            </a:pPr>
            <a:r>
              <a:rPr lang="en-US" sz="1400" b="1">
                <a:solidFill>
                  <a:schemeClr val="tx2"/>
                </a:solidFill>
              </a:rPr>
              <a:t>y</a:t>
            </a:r>
            <a:endParaRPr lang="en-US" sz="1400" b="1">
              <a:solidFill>
                <a:schemeClr val="tx2"/>
              </a:solidFill>
              <a:ea typeface="Calibri"/>
              <a:cs typeface="Calibri"/>
            </a:endParaRPr>
          </a:p>
          <a:p>
            <a:r>
              <a:rPr lang="en-US" sz="1400">
                <a:solidFill>
                  <a:schemeClr val="tx2"/>
                </a:solidFill>
              </a:rPr>
              <a:t>Derived the country from the Location column.</a:t>
            </a:r>
          </a:p>
          <a:p>
            <a:r>
              <a:rPr lang="en-US" sz="1400">
                <a:solidFill>
                  <a:schemeClr val="tx2"/>
                </a:solidFill>
              </a:rPr>
              <a:t>Mapped Ambiguous Locations: Used a dictionary to resolve specific cases:</a:t>
            </a:r>
          </a:p>
          <a:p>
            <a:pPr lvl="1"/>
            <a:r>
              <a:rPr lang="en-US" sz="1400">
                <a:solidFill>
                  <a:schemeClr val="tx2"/>
                </a:solidFill>
              </a:rPr>
              <a:t>"Russia" → "Russian Federation"</a:t>
            </a:r>
          </a:p>
          <a:p>
            <a:pPr lvl="1"/>
            <a:r>
              <a:rPr lang="en-US" sz="1400">
                <a:solidFill>
                  <a:schemeClr val="tx2"/>
                </a:solidFill>
              </a:rPr>
              <a:t>"Yellow Sea" → "China"</a:t>
            </a:r>
          </a:p>
          <a:p>
            <a:pPr lvl="1"/>
            <a:r>
              <a:rPr lang="en-US" sz="1400">
                <a:solidFill>
                  <a:schemeClr val="tx2"/>
                </a:solidFill>
              </a:rPr>
              <a:t>"Gran </a:t>
            </a:r>
            <a:r>
              <a:rPr lang="en-US" sz="1400" err="1">
                <a:solidFill>
                  <a:schemeClr val="tx2"/>
                </a:solidFill>
              </a:rPr>
              <a:t>Canaria</a:t>
            </a:r>
            <a:r>
              <a:rPr lang="en-US" sz="1400">
                <a:solidFill>
                  <a:schemeClr val="tx2"/>
                </a:solidFill>
              </a:rPr>
              <a:t>" → "USA"</a:t>
            </a:r>
          </a:p>
          <a:p>
            <a:pPr marL="0" indent="0">
              <a:buNone/>
            </a:pPr>
            <a:r>
              <a:rPr lang="en-US" sz="1400" b="1">
                <a:solidFill>
                  <a:schemeClr val="tx2"/>
                </a:solidFill>
              </a:rPr>
              <a:t>Result: </a:t>
            </a:r>
            <a:r>
              <a:rPr lang="en-US" sz="1400">
                <a:solidFill>
                  <a:schemeClr val="tx2"/>
                </a:solidFill>
              </a:rPr>
              <a:t>A unified Country column for accurate geographical analysis.</a:t>
            </a: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descr="Statistics">
            <a:extLst>
              <a:ext uri="{FF2B5EF4-FFF2-40B4-BE49-F238E27FC236}">
                <a16:creationId xmlns:a16="http://schemas.microsoft.com/office/drawing/2014/main" id="{4FE360D0-B907-44F2-B721-C595821391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6327" y="1618989"/>
            <a:ext cx="3620021" cy="3620021"/>
          </a:xfrm>
          <a:prstGeom prst="rect">
            <a:avLst/>
          </a:prstGeom>
        </p:spPr>
      </p:pic>
    </p:spTree>
    <p:extLst>
      <p:ext uri="{BB962C8B-B14F-4D97-AF65-F5344CB8AC3E}">
        <p14:creationId xmlns:p14="http://schemas.microsoft.com/office/powerpoint/2010/main" val="215961258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2" name="Group 106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063" name="Straight Connector 106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64" name="Rectangle 106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6" name="Rectangle 106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E8FFA-F4AF-4125-8C47-71F96E9F54C2}"/>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b="1">
                <a:effectLst>
                  <a:outerShdw blurRad="38100" dist="38100" dir="2700000" algn="tl">
                    <a:srgbClr val="000000">
                      <a:alpha val="43137"/>
                    </a:srgbClr>
                  </a:outerShdw>
                </a:effectLst>
              </a:rPr>
              <a:t>After Preprocessing:</a:t>
            </a:r>
          </a:p>
        </p:txBody>
      </p:sp>
      <p:pic>
        <p:nvPicPr>
          <p:cNvPr id="3" name="Picture 2">
            <a:extLst>
              <a:ext uri="{FF2B5EF4-FFF2-40B4-BE49-F238E27FC236}">
                <a16:creationId xmlns:a16="http://schemas.microsoft.com/office/drawing/2014/main" id="{503591CC-73AD-489E-812B-D63E87126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04" y="1129867"/>
            <a:ext cx="7174932" cy="2499374"/>
          </a:xfrm>
          <a:prstGeom prst="rect">
            <a:avLst/>
          </a:prstGeom>
        </p:spPr>
      </p:pic>
      <p:pic>
        <p:nvPicPr>
          <p:cNvPr id="4" name="Picture 3">
            <a:extLst>
              <a:ext uri="{FF2B5EF4-FFF2-40B4-BE49-F238E27FC236}">
                <a16:creationId xmlns:a16="http://schemas.microsoft.com/office/drawing/2014/main" id="{E1E1B67D-AE7E-4C6C-A1B2-D9E5E7D8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735" y="670626"/>
            <a:ext cx="3569261" cy="2917997"/>
          </a:xfrm>
          <a:prstGeom prst="rect">
            <a:avLst/>
          </a:prstGeom>
        </p:spPr>
      </p:pic>
    </p:spTree>
    <p:extLst>
      <p:ext uri="{BB962C8B-B14F-4D97-AF65-F5344CB8AC3E}">
        <p14:creationId xmlns:p14="http://schemas.microsoft.com/office/powerpoint/2010/main" val="21222394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of different colored bars&#10;&#10;Description automatically generated">
            <a:extLst>
              <a:ext uri="{FF2B5EF4-FFF2-40B4-BE49-F238E27FC236}">
                <a16:creationId xmlns:a16="http://schemas.microsoft.com/office/drawing/2014/main" id="{7E9E0B10-A54C-4557-8653-DBB3030B73E9}"/>
              </a:ext>
            </a:extLst>
          </p:cNvPr>
          <p:cNvPicPr/>
          <p:nvPr/>
        </p:nvPicPr>
        <p:blipFill>
          <a:blip r:embed="rId2">
            <a:extLst>
              <a:ext uri="{28A0092B-C50C-407E-A947-70E740481C1C}">
                <a14:useLocalDpi xmlns:a14="http://schemas.microsoft.com/office/drawing/2010/main" val="0"/>
              </a:ext>
            </a:extLst>
          </a:blip>
          <a:stretch>
            <a:fillRect/>
          </a:stretch>
        </p:blipFill>
        <p:spPr>
          <a:xfrm>
            <a:off x="225750" y="0"/>
            <a:ext cx="3874124" cy="2556921"/>
          </a:xfrm>
          <a:prstGeom prst="rect">
            <a:avLst/>
          </a:prstGeom>
        </p:spPr>
      </p:pic>
      <p:pic>
        <p:nvPicPr>
          <p:cNvPr id="12" name="Picture 11" descr="A graph of a number of bars&#10;&#10;Description automatically generated with medium confidence">
            <a:extLst>
              <a:ext uri="{FF2B5EF4-FFF2-40B4-BE49-F238E27FC236}">
                <a16:creationId xmlns:a16="http://schemas.microsoft.com/office/drawing/2014/main" id="{9C8F046D-E3A1-4237-94A3-26F61ED1D699}"/>
              </a:ext>
            </a:extLst>
          </p:cNvPr>
          <p:cNvPicPr/>
          <p:nvPr/>
        </p:nvPicPr>
        <p:blipFill>
          <a:blip r:embed="rId3">
            <a:extLst>
              <a:ext uri="{28A0092B-C50C-407E-A947-70E740481C1C}">
                <a14:useLocalDpi xmlns:a14="http://schemas.microsoft.com/office/drawing/2010/main" val="0"/>
              </a:ext>
            </a:extLst>
          </a:blip>
          <a:stretch>
            <a:fillRect/>
          </a:stretch>
        </p:blipFill>
        <p:spPr>
          <a:xfrm>
            <a:off x="225749" y="2647877"/>
            <a:ext cx="4572493" cy="4045154"/>
          </a:xfrm>
          <a:prstGeom prst="rect">
            <a:avLst/>
          </a:prstGeom>
        </p:spPr>
      </p:pic>
      <p:sp>
        <p:nvSpPr>
          <p:cNvPr id="1051" name="Right Triangle 105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E8FFA-F4AF-4125-8C47-71F96E9F54C2}"/>
              </a:ext>
            </a:extLst>
          </p:cNvPr>
          <p:cNvSpPr>
            <a:spLocks noGrp="1"/>
          </p:cNvSpPr>
          <p:nvPr>
            <p:ph type="title"/>
          </p:nvPr>
        </p:nvSpPr>
        <p:spPr>
          <a:xfrm>
            <a:off x="5465659" y="1188637"/>
            <a:ext cx="5642312" cy="1597228"/>
          </a:xfrm>
        </p:spPr>
        <p:txBody>
          <a:bodyPr vert="horz" lIns="91440" tIns="45720" rIns="91440" bIns="45720" rtlCol="0" anchor="ctr">
            <a:normAutofit/>
          </a:bodyPr>
          <a:lstStyle/>
          <a:p>
            <a:r>
              <a:rPr lang="en-US" sz="5400" b="1">
                <a:effectLst>
                  <a:outerShdw blurRad="38100" dist="38100" dir="2700000" algn="tl">
                    <a:srgbClr val="000000">
                      <a:alpha val="43137"/>
                    </a:srgbClr>
                  </a:outerShdw>
                </a:effectLst>
              </a:rPr>
              <a:t>Bad Visualization</a:t>
            </a:r>
          </a:p>
        </p:txBody>
      </p:sp>
      <p:sp>
        <p:nvSpPr>
          <p:cNvPr id="18" name="Text Placeholder 2">
            <a:extLst>
              <a:ext uri="{FF2B5EF4-FFF2-40B4-BE49-F238E27FC236}">
                <a16:creationId xmlns:a16="http://schemas.microsoft.com/office/drawing/2014/main" id="{205B240A-A148-40DE-8B89-B93304C845B8}"/>
              </a:ext>
            </a:extLst>
          </p:cNvPr>
          <p:cNvSpPr>
            <a:spLocks noGrp="1"/>
          </p:cNvSpPr>
          <p:nvPr>
            <p:ph type="body" idx="1"/>
          </p:nvPr>
        </p:nvSpPr>
        <p:spPr>
          <a:xfrm>
            <a:off x="5465660" y="2998278"/>
            <a:ext cx="4505654" cy="2728198"/>
          </a:xfrm>
        </p:spPr>
        <p:txBody>
          <a:bodyPr vert="horz" lIns="91440" tIns="45720" rIns="91440" bIns="45720" rtlCol="0" anchor="t">
            <a:normAutofit fontScale="70000" lnSpcReduction="20000"/>
          </a:bodyPr>
          <a:lstStyle/>
          <a:p>
            <a:pPr marL="114300" indent="0">
              <a:spcBef>
                <a:spcPts val="0"/>
              </a:spcBef>
              <a:spcAft>
                <a:spcPts val="600"/>
              </a:spcAft>
              <a:buNone/>
            </a:pPr>
            <a:r>
              <a:rPr lang="en-US" sz="2400" b="1"/>
              <a:t>Thoughtless Use of Color</a:t>
            </a:r>
          </a:p>
          <a:p>
            <a:pPr marL="342900">
              <a:spcBef>
                <a:spcPts val="0"/>
              </a:spcBef>
              <a:spcAft>
                <a:spcPts val="600"/>
              </a:spcAft>
            </a:pPr>
            <a:endParaRPr lang="en-US" sz="2400"/>
          </a:p>
          <a:p>
            <a:pPr marL="342900">
              <a:spcBef>
                <a:spcPts val="0"/>
              </a:spcBef>
              <a:spcAft>
                <a:spcPts val="600"/>
              </a:spcAft>
            </a:pPr>
            <a:r>
              <a:rPr lang="en-US" sz="2400"/>
              <a:t>In this example of bad data visualization, colors have been randomly assigned to represent different objects. </a:t>
            </a:r>
          </a:p>
          <a:p>
            <a:pPr marL="342900">
              <a:spcBef>
                <a:spcPts val="0"/>
              </a:spcBef>
              <a:spcAft>
                <a:spcPts val="600"/>
              </a:spcAft>
            </a:pPr>
            <a:r>
              <a:rPr lang="en-US" sz="2400"/>
              <a:t>While the colors may create an aesthetically pleasing chart, they contribute nothing to our understanding of the data. </a:t>
            </a:r>
          </a:p>
          <a:p>
            <a:pPr marL="342900">
              <a:spcBef>
                <a:spcPts val="0"/>
              </a:spcBef>
              <a:spcAft>
                <a:spcPts val="600"/>
              </a:spcAft>
            </a:pPr>
            <a:r>
              <a:rPr lang="en-US" sz="2400"/>
              <a:t>In fact, instead of adding clarity, the colors create visual noise that detracts from the data's message.</a:t>
            </a:r>
          </a:p>
        </p:txBody>
      </p:sp>
    </p:spTree>
    <p:extLst>
      <p:ext uri="{BB962C8B-B14F-4D97-AF65-F5344CB8AC3E}">
        <p14:creationId xmlns:p14="http://schemas.microsoft.com/office/powerpoint/2010/main" val="181387238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5" name="Freeform: Shape 3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0" name="Freeform: Shape 3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le 1">
            <a:extLst>
              <a:ext uri="{FF2B5EF4-FFF2-40B4-BE49-F238E27FC236}">
                <a16:creationId xmlns:a16="http://schemas.microsoft.com/office/drawing/2014/main" id="{C188EA31-C4B1-42B8-8377-528EDACF1586}"/>
              </a:ext>
            </a:extLst>
          </p:cNvPr>
          <p:cNvSpPr txBox="1">
            <a:spLocks/>
          </p:cNvSpPr>
          <p:nvPr/>
        </p:nvSpPr>
        <p:spPr>
          <a:xfrm>
            <a:off x="3215729" y="1764407"/>
            <a:ext cx="5760846" cy="2310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u="sng" kern="1200">
                <a:solidFill>
                  <a:schemeClr val="tx2"/>
                </a:solidFill>
                <a:effectLst>
                  <a:outerShdw blurRad="38100" dist="38100" dir="2700000" algn="tl">
                    <a:srgbClr val="000000">
                      <a:alpha val="43137"/>
                    </a:srgbClr>
                  </a:outerShdw>
                </a:effectLst>
                <a:latin typeface="+mj-lt"/>
                <a:ea typeface="+mj-ea"/>
                <a:cs typeface="+mj-cs"/>
              </a:rPr>
              <a:t>Existing Visualization</a:t>
            </a:r>
          </a:p>
        </p:txBody>
      </p:sp>
    </p:spTree>
    <p:extLst>
      <p:ext uri="{BB962C8B-B14F-4D97-AF65-F5344CB8AC3E}">
        <p14:creationId xmlns:p14="http://schemas.microsoft.com/office/powerpoint/2010/main" val="3242835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000" b="1">
                <a:latin typeface="+mj-lt"/>
                <a:ea typeface="+mj-ea"/>
                <a:cs typeface="+mj-cs"/>
              </a:rPr>
              <a:t>Gantt chart to understand which continent has continuously doing space missions</a:t>
            </a:r>
            <a:endParaRPr lang="en-US" altLang="en-US" sz="3000">
              <a:latin typeface="+mj-lt"/>
              <a:ea typeface="+mj-ea"/>
              <a:cs typeface="+mj-cs"/>
            </a:endParaRP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640080" y="2872899"/>
            <a:ext cx="4243589" cy="3320668"/>
          </a:xfrm>
        </p:spPr>
        <p:txBody>
          <a:bodyPr vert="horz" lIns="91440" tIns="45720" rIns="91440" bIns="45720" rtlCol="0">
            <a:normAutofit/>
          </a:bodyPr>
          <a:lstStyle/>
          <a:p>
            <a:pPr marL="0" indent="0" fontAlgn="base">
              <a:spcBef>
                <a:spcPct val="0"/>
              </a:spcBef>
              <a:spcAft>
                <a:spcPts val="600"/>
              </a:spcAft>
              <a:buNone/>
            </a:pPr>
            <a:r>
              <a:rPr lang="en-US" altLang="en-US" sz="1500" b="1"/>
              <a:t>Insights:</a:t>
            </a:r>
          </a:p>
          <a:p>
            <a:pPr fontAlgn="base">
              <a:spcBef>
                <a:spcPct val="0"/>
              </a:spcBef>
              <a:spcAft>
                <a:spcPts val="600"/>
              </a:spcAft>
            </a:pPr>
            <a:r>
              <a:rPr lang="en-US" altLang="en-US" sz="1500"/>
              <a:t>Space missions have been consistently dominated by North America, Europe, and Asia, with a significant surge in activity post-2000, reflecting technological advancements and heightened interest in space exploration.</a:t>
            </a:r>
          </a:p>
          <a:p>
            <a:pPr fontAlgn="base">
              <a:spcBef>
                <a:spcPct val="0"/>
              </a:spcBef>
              <a:spcAft>
                <a:spcPts val="600"/>
              </a:spcAft>
            </a:pPr>
            <a:r>
              <a:rPr lang="en-US" altLang="en-US" sz="1500"/>
              <a:t>Africa, Oceania, and South America have minimal contributions, highlighting economic or infrastructural challenges in these regions.</a:t>
            </a:r>
          </a:p>
          <a:p>
            <a:pPr marL="0" indent="0" fontAlgn="base">
              <a:spcBef>
                <a:spcPct val="0"/>
              </a:spcBef>
              <a:spcAft>
                <a:spcPts val="600"/>
              </a:spcAft>
              <a:buNone/>
            </a:pPr>
            <a:r>
              <a:rPr lang="en-US" altLang="en-US" sz="1500" b="1"/>
              <a:t>Use of Gantt Chart:</a:t>
            </a:r>
          </a:p>
          <a:p>
            <a:pPr fontAlgn="base">
              <a:spcBef>
                <a:spcPct val="0"/>
              </a:spcBef>
              <a:spcAft>
                <a:spcPts val="600"/>
              </a:spcAft>
            </a:pPr>
            <a:r>
              <a:rPr lang="en-US" altLang="en-US" sz="1500"/>
              <a:t>The Gantt chart visually captures the timeline and density of space missions across continents, offering a clear and comparative view of global space exploration trends.</a:t>
            </a:r>
          </a:p>
        </p:txBody>
      </p:sp>
      <p:pic>
        <p:nvPicPr>
          <p:cNvPr id="29" name="Picture 28" descr="A screenshot of a computer&#10;&#10;Description automatically generated">
            <a:extLst>
              <a:ext uri="{FF2B5EF4-FFF2-40B4-BE49-F238E27FC236}">
                <a16:creationId xmlns:a16="http://schemas.microsoft.com/office/drawing/2014/main" id="{9FFCA1BE-C74F-4D90-B3F5-E39BD97DB50F}"/>
              </a:ext>
            </a:extLst>
          </p:cNvPr>
          <p:cNvPicPr/>
          <p:nvPr/>
        </p:nvPicPr>
        <p:blipFill rotWithShape="1">
          <a:blip r:embed="rId2" cstate="print">
            <a:extLst>
              <a:ext uri="{28A0092B-C50C-407E-A947-70E740481C1C}">
                <a14:useLocalDpi xmlns:a14="http://schemas.microsoft.com/office/drawing/2010/main" val="0"/>
              </a:ext>
            </a:extLst>
          </a:blip>
          <a:srcRect r="12122"/>
          <a:stretch/>
        </p:blipFill>
        <p:spPr>
          <a:xfrm>
            <a:off x="5699529" y="1091944"/>
            <a:ext cx="6059585" cy="4674112"/>
          </a:xfrm>
          <a:prstGeom prst="rect">
            <a:avLst/>
          </a:prstGeom>
        </p:spPr>
      </p:pic>
    </p:spTree>
    <p:extLst>
      <p:ext uri="{BB962C8B-B14F-4D97-AF65-F5344CB8AC3E}">
        <p14:creationId xmlns:p14="http://schemas.microsoft.com/office/powerpoint/2010/main" val="398085778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000" b="1">
                <a:latin typeface="+mj-lt"/>
                <a:ea typeface="+mj-ea"/>
                <a:cs typeface="+mj-cs"/>
              </a:rPr>
              <a:t>Evolution and Current Trends in Space Exploration: Top 5 Countries</a:t>
            </a:r>
            <a:endParaRPr lang="en-US" altLang="en-US" sz="3000">
              <a:latin typeface="+mj-lt"/>
              <a:ea typeface="+mj-ea"/>
              <a:cs typeface="+mj-cs"/>
            </a:endParaRP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640080" y="2874043"/>
            <a:ext cx="4723772" cy="3874227"/>
          </a:xfrm>
        </p:spPr>
        <p:txBody>
          <a:bodyPr vert="horz" lIns="91440" tIns="45720" rIns="91440" bIns="45720" rtlCol="0">
            <a:normAutofit/>
          </a:bodyPr>
          <a:lstStyle/>
          <a:p>
            <a:pPr marL="0" indent="0" fontAlgn="base">
              <a:spcBef>
                <a:spcPct val="0"/>
              </a:spcBef>
              <a:spcAft>
                <a:spcPts val="600"/>
              </a:spcAft>
              <a:buNone/>
            </a:pPr>
            <a:r>
              <a:rPr lang="en-US" altLang="en-US" sz="1500" b="1"/>
              <a:t>Insights:</a:t>
            </a:r>
          </a:p>
          <a:p>
            <a:pPr marL="0" indent="0" fontAlgn="base">
              <a:spcBef>
                <a:spcPct val="0"/>
              </a:spcBef>
              <a:spcAft>
                <a:spcPts val="600"/>
              </a:spcAft>
              <a:buNone/>
            </a:pPr>
            <a:r>
              <a:rPr lang="en-US" altLang="en-US" sz="1500" b="1"/>
              <a:t>Historical Beginnings and Growth:</a:t>
            </a:r>
          </a:p>
          <a:p>
            <a:pPr fontAlgn="base">
              <a:spcBef>
                <a:spcPct val="0"/>
              </a:spcBef>
              <a:spcAft>
                <a:spcPts val="600"/>
              </a:spcAft>
            </a:pPr>
            <a:r>
              <a:rPr lang="en-US" altLang="en-US" sz="1500"/>
              <a:t>The USA and Russia pioneered space exploration in the 1950s and 1960s, maintaining leadership roles over decades. China and India, though late entrants in the 1970s and 1980s, have shown significant growth in recent years, rapidly expanding their programs.</a:t>
            </a:r>
          </a:p>
          <a:p>
            <a:pPr marL="0" indent="0" fontAlgn="base">
              <a:spcBef>
                <a:spcPct val="0"/>
              </a:spcBef>
              <a:spcAft>
                <a:spcPts val="600"/>
              </a:spcAft>
              <a:buNone/>
            </a:pPr>
            <a:r>
              <a:rPr lang="en-US" altLang="en-US" sz="1500" b="1"/>
              <a:t>Current Trends and Mission Intensity: </a:t>
            </a:r>
          </a:p>
          <a:p>
            <a:pPr fontAlgn="base">
              <a:spcBef>
                <a:spcPct val="0"/>
              </a:spcBef>
              <a:spcAft>
                <a:spcPts val="600"/>
              </a:spcAft>
            </a:pPr>
            <a:r>
              <a:rPr lang="en-US" altLang="en-US" sz="1500"/>
              <a:t>All five nations remain actively involved as of 2020, with India and Japan showing increased mission frequencies. The dense mission timelines for the USA and Russia underscore their dominance, while China’s rapid scaling highlights its ambitious goals.</a:t>
            </a:r>
          </a:p>
        </p:txBody>
      </p:sp>
      <p:pic>
        <p:nvPicPr>
          <p:cNvPr id="29" name="Picture 28">
            <a:extLst>
              <a:ext uri="{FF2B5EF4-FFF2-40B4-BE49-F238E27FC236}">
                <a16:creationId xmlns:a16="http://schemas.microsoft.com/office/drawing/2014/main" id="{9FFCA1BE-C74F-4D90-B3F5-E39BD97DB50F}"/>
              </a:ext>
            </a:extLst>
          </p:cNvPr>
          <p:cNvPicPr/>
          <p:nvPr/>
        </p:nvPicPr>
        <p:blipFill>
          <a:blip r:embed="rId2">
            <a:extLst>
              <a:ext uri="{28A0092B-C50C-407E-A947-70E740481C1C}">
                <a14:useLocalDpi xmlns:a14="http://schemas.microsoft.com/office/drawing/2010/main" val="0"/>
              </a:ext>
            </a:extLst>
          </a:blip>
          <a:stretch>
            <a:fillRect/>
          </a:stretch>
        </p:blipFill>
        <p:spPr>
          <a:xfrm>
            <a:off x="5699529" y="1371848"/>
            <a:ext cx="6059585" cy="4114303"/>
          </a:xfrm>
          <a:prstGeom prst="rect">
            <a:avLst/>
          </a:prstGeom>
        </p:spPr>
      </p:pic>
    </p:spTree>
    <p:extLst>
      <p:ext uri="{BB962C8B-B14F-4D97-AF65-F5344CB8AC3E}">
        <p14:creationId xmlns:p14="http://schemas.microsoft.com/office/powerpoint/2010/main" val="54746967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38563" y="1051290"/>
            <a:ext cx="4368602" cy="126694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000" b="1">
                <a:latin typeface="+mj-lt"/>
                <a:ea typeface="+mj-ea"/>
                <a:cs typeface="+mj-cs"/>
              </a:rPr>
              <a:t>Global Space Expenditure: A Comparative Overview of the Top 5 Players</a:t>
            </a:r>
            <a:endParaRPr lang="en-US" altLang="en-US" sz="3000">
              <a:latin typeface="+mj-lt"/>
              <a:ea typeface="+mj-ea"/>
              <a:cs typeface="+mj-cs"/>
            </a:endParaRP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640080" y="2874043"/>
            <a:ext cx="4723772" cy="3874227"/>
          </a:xfrm>
        </p:spPr>
        <p:txBody>
          <a:bodyPr vert="horz" lIns="91440" tIns="45720" rIns="91440" bIns="45720" rtlCol="0">
            <a:normAutofit lnSpcReduction="10000"/>
          </a:bodyPr>
          <a:lstStyle/>
          <a:p>
            <a:pPr marL="0" indent="0" fontAlgn="base">
              <a:spcBef>
                <a:spcPct val="0"/>
              </a:spcBef>
              <a:spcAft>
                <a:spcPts val="600"/>
              </a:spcAft>
              <a:buNone/>
            </a:pPr>
            <a:r>
              <a:rPr lang="en-US" altLang="en-US" sz="1500" b="1"/>
              <a:t>Insights:</a:t>
            </a:r>
          </a:p>
          <a:p>
            <a:pPr marL="0" indent="0" fontAlgn="base">
              <a:spcBef>
                <a:spcPct val="0"/>
              </a:spcBef>
              <a:spcAft>
                <a:spcPts val="600"/>
              </a:spcAft>
              <a:buNone/>
            </a:pPr>
            <a:r>
              <a:rPr lang="en-US" altLang="en-US" sz="1500" b="1"/>
              <a:t>Leadership in Space Expenditure: </a:t>
            </a:r>
            <a:r>
              <a:rPr lang="en-US" altLang="en-US" sz="1500"/>
              <a:t>The USA leads with the highest spending, reflecting its dominant position in space exploration.</a:t>
            </a:r>
          </a:p>
          <a:p>
            <a:pPr marL="0" indent="0" fontAlgn="base">
              <a:spcBef>
                <a:spcPct val="0"/>
              </a:spcBef>
              <a:spcAft>
                <a:spcPts val="600"/>
              </a:spcAft>
              <a:buNone/>
            </a:pPr>
            <a:r>
              <a:rPr lang="en-US" altLang="en-US" sz="1500" b="1"/>
              <a:t>Comparative Expenditure Analysis: </a:t>
            </a:r>
            <a:r>
              <a:rPr lang="en-US" altLang="en-US" sz="1500"/>
              <a:t>Russia, India, and Japan allocate modest budgets compared to the USA and China, indicating varying priorities.</a:t>
            </a:r>
          </a:p>
          <a:p>
            <a:pPr marL="0" indent="0" fontAlgn="base">
              <a:spcBef>
                <a:spcPct val="0"/>
              </a:spcBef>
              <a:spcAft>
                <a:spcPts val="600"/>
              </a:spcAft>
              <a:buNone/>
            </a:pPr>
            <a:r>
              <a:rPr lang="en-US" altLang="en-US" sz="1500" b="1"/>
              <a:t>Economic and Strategic Implications: </a:t>
            </a:r>
            <a:r>
              <a:rPr lang="en-US" altLang="en-US" sz="1500"/>
              <a:t>Higher expenditures in the USA and China showcase their focus on technological advancements and ambitious missions.</a:t>
            </a:r>
          </a:p>
          <a:p>
            <a:pPr marL="0" indent="0" fontAlgn="base">
              <a:spcBef>
                <a:spcPct val="0"/>
              </a:spcBef>
              <a:spcAft>
                <a:spcPts val="600"/>
              </a:spcAft>
              <a:buNone/>
            </a:pPr>
            <a:r>
              <a:rPr lang="en-US" altLang="en-US" sz="1500" b="1"/>
              <a:t>Drawbacks of the Design: </a:t>
            </a:r>
          </a:p>
          <a:p>
            <a:pPr marL="0" indent="0" fontAlgn="base">
              <a:spcBef>
                <a:spcPct val="0"/>
              </a:spcBef>
              <a:spcAft>
                <a:spcPts val="600"/>
              </a:spcAft>
              <a:buNone/>
            </a:pPr>
            <a:r>
              <a:rPr lang="en-US" altLang="en-US" sz="1500"/>
              <a:t>The absence of a legend makes expenditure ranges unclear.</a:t>
            </a:r>
          </a:p>
          <a:p>
            <a:pPr marL="0" indent="0" fontAlgn="base">
              <a:spcBef>
                <a:spcPct val="0"/>
              </a:spcBef>
              <a:spcAft>
                <a:spcPts val="600"/>
              </a:spcAft>
              <a:buNone/>
            </a:pPr>
            <a:r>
              <a:rPr lang="en-US" altLang="en-US" sz="1500" b="1"/>
              <a:t>Suggested Improvements: </a:t>
            </a:r>
          </a:p>
          <a:p>
            <a:pPr marL="0" indent="0" fontAlgn="base">
              <a:spcBef>
                <a:spcPct val="0"/>
              </a:spcBef>
              <a:spcAft>
                <a:spcPts val="600"/>
              </a:spcAft>
              <a:buNone/>
            </a:pPr>
            <a:r>
              <a:rPr lang="en-US" altLang="en-US" sz="1500"/>
              <a:t>Add a detailed legend to clarify expenditure levels for better interpretation.</a:t>
            </a:r>
          </a:p>
        </p:txBody>
      </p:sp>
      <p:pic>
        <p:nvPicPr>
          <p:cNvPr id="29" name="Picture 28">
            <a:extLst>
              <a:ext uri="{FF2B5EF4-FFF2-40B4-BE49-F238E27FC236}">
                <a16:creationId xmlns:a16="http://schemas.microsoft.com/office/drawing/2014/main" id="{9FFCA1BE-C74F-4D90-B3F5-E39BD97DB50F}"/>
              </a:ext>
            </a:extLst>
          </p:cNvPr>
          <p:cNvPicPr/>
          <p:nvPr/>
        </p:nvPicPr>
        <p:blipFill>
          <a:blip r:embed="rId2">
            <a:extLst>
              <a:ext uri="{28A0092B-C50C-407E-A947-70E740481C1C}">
                <a14:useLocalDpi xmlns:a14="http://schemas.microsoft.com/office/drawing/2010/main" val="0"/>
              </a:ext>
            </a:extLst>
          </a:blip>
          <a:stretch>
            <a:fillRect/>
          </a:stretch>
        </p:blipFill>
        <p:spPr>
          <a:xfrm>
            <a:off x="5699529" y="1887690"/>
            <a:ext cx="6059585" cy="3082619"/>
          </a:xfrm>
          <a:prstGeom prst="rect">
            <a:avLst/>
          </a:prstGeom>
        </p:spPr>
      </p:pic>
    </p:spTree>
    <p:extLst>
      <p:ext uri="{BB962C8B-B14F-4D97-AF65-F5344CB8AC3E}">
        <p14:creationId xmlns:p14="http://schemas.microsoft.com/office/powerpoint/2010/main" val="38728846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38563" y="1051290"/>
            <a:ext cx="4368602" cy="126694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000" b="1">
                <a:latin typeface="+mj-lt"/>
                <a:ea typeface="+mj-ea"/>
                <a:cs typeface="+mj-cs"/>
              </a:rPr>
              <a:t>Mission Contributions by Countries and Corporations</a:t>
            </a:r>
            <a:endParaRPr lang="en-US" altLang="en-US" sz="3000">
              <a:latin typeface="+mj-lt"/>
              <a:ea typeface="+mj-ea"/>
              <a:cs typeface="+mj-cs"/>
            </a:endParaRP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640079" y="2751497"/>
            <a:ext cx="5455921" cy="3996773"/>
          </a:xfrm>
        </p:spPr>
        <p:txBody>
          <a:bodyPr vert="horz" lIns="91440" tIns="45720" rIns="91440" bIns="45720" rtlCol="0">
            <a:normAutofit fontScale="92500" lnSpcReduction="10000"/>
          </a:bodyPr>
          <a:lstStyle/>
          <a:p>
            <a:pPr marL="0" indent="0" fontAlgn="base">
              <a:spcBef>
                <a:spcPct val="0"/>
              </a:spcBef>
              <a:spcAft>
                <a:spcPts val="600"/>
              </a:spcAft>
              <a:buNone/>
            </a:pPr>
            <a:r>
              <a:rPr lang="en-US" altLang="en-US" sz="1500" b="1"/>
              <a:t>Insights:</a:t>
            </a:r>
          </a:p>
          <a:p>
            <a:pPr marL="0" indent="0" fontAlgn="base">
              <a:spcBef>
                <a:spcPct val="0"/>
              </a:spcBef>
              <a:spcAft>
                <a:spcPts val="600"/>
              </a:spcAft>
              <a:buNone/>
            </a:pPr>
            <a:r>
              <a:rPr lang="en-US" altLang="en-US" sz="1500" b="1"/>
              <a:t>USA's Diverse Leadership: </a:t>
            </a:r>
            <a:r>
              <a:rPr lang="en-US" altLang="en-US" sz="1500"/>
              <a:t>The USA dominates mission counts, with significant contributions from multiple corporations like SpaceX, NASA, and ULA, showcasing its leadership and collaboration in space exploration.</a:t>
            </a:r>
          </a:p>
          <a:p>
            <a:pPr marL="0" indent="0" fontAlgn="base">
              <a:spcBef>
                <a:spcPct val="0"/>
              </a:spcBef>
              <a:spcAft>
                <a:spcPts val="600"/>
              </a:spcAft>
              <a:buNone/>
            </a:pPr>
            <a:r>
              <a:rPr lang="en-US" altLang="en-US" sz="1500" b="1"/>
              <a:t>Russia's Legacy and Current Impact: </a:t>
            </a:r>
            <a:r>
              <a:rPr lang="en-US" altLang="en-US" sz="1500"/>
              <a:t>Russia displays strong contributions through legacy institutions like RVSN USSR and current entities like </a:t>
            </a:r>
            <a:r>
              <a:rPr lang="en-US" altLang="en-US" sz="1500" err="1"/>
              <a:t>Roscosmos</a:t>
            </a:r>
            <a:r>
              <a:rPr lang="en-US" altLang="en-US" sz="1500"/>
              <a:t> and VKS RF, emphasizing its historical and ongoing role.</a:t>
            </a:r>
          </a:p>
          <a:p>
            <a:pPr marL="0" indent="0" fontAlgn="base">
              <a:spcBef>
                <a:spcPct val="0"/>
              </a:spcBef>
              <a:spcAft>
                <a:spcPts val="600"/>
              </a:spcAft>
              <a:buNone/>
            </a:pPr>
            <a:r>
              <a:rPr lang="en-US" altLang="en-US" sz="1500" b="1"/>
              <a:t>Key European Player: </a:t>
            </a:r>
            <a:r>
              <a:rPr lang="en-US" altLang="en-US" sz="1500"/>
              <a:t>France, with Arianespace, represents a focused yet impactful contribution to European space missions.</a:t>
            </a:r>
          </a:p>
          <a:p>
            <a:pPr marL="0" indent="0" fontAlgn="base">
              <a:spcBef>
                <a:spcPct val="0"/>
              </a:spcBef>
              <a:spcAft>
                <a:spcPts val="600"/>
              </a:spcAft>
              <a:buNone/>
            </a:pPr>
            <a:r>
              <a:rPr lang="en-US" altLang="en-US" sz="1500" b="1"/>
              <a:t>Emerging Space Leaders: </a:t>
            </a:r>
            <a:r>
              <a:rPr lang="en-US" altLang="en-US" sz="1500"/>
              <a:t>China shows growing activity with CASC as a leading corporation, while India is emerging with increasing mission numbers.</a:t>
            </a:r>
          </a:p>
          <a:p>
            <a:pPr marL="0" indent="0" fontAlgn="base">
              <a:spcBef>
                <a:spcPct val="0"/>
              </a:spcBef>
              <a:spcAft>
                <a:spcPts val="600"/>
              </a:spcAft>
              <a:buNone/>
            </a:pPr>
            <a:r>
              <a:rPr lang="en-US" altLang="en-US" sz="1500" b="1"/>
              <a:t>Drawbacks of the Design:</a:t>
            </a:r>
          </a:p>
          <a:p>
            <a:pPr marL="0" indent="0" fontAlgn="base">
              <a:spcBef>
                <a:spcPct val="0"/>
              </a:spcBef>
              <a:spcAft>
                <a:spcPts val="600"/>
              </a:spcAft>
              <a:buNone/>
            </a:pPr>
            <a:r>
              <a:rPr lang="en-US" altLang="en-US" sz="1500"/>
              <a:t>Similar colors for corporations within the same country make differentiation challenging.</a:t>
            </a:r>
          </a:p>
          <a:p>
            <a:pPr marL="0" indent="0" fontAlgn="base">
              <a:spcBef>
                <a:spcPct val="0"/>
              </a:spcBef>
              <a:spcAft>
                <a:spcPts val="600"/>
              </a:spcAft>
              <a:buNone/>
            </a:pPr>
            <a:r>
              <a:rPr lang="en-US" altLang="en-US" sz="1500" b="1"/>
              <a:t>Suggested Improvements:</a:t>
            </a:r>
          </a:p>
          <a:p>
            <a:pPr marL="0" indent="0" fontAlgn="base">
              <a:spcBef>
                <a:spcPct val="0"/>
              </a:spcBef>
              <a:spcAft>
                <a:spcPts val="600"/>
              </a:spcAft>
              <a:buNone/>
            </a:pPr>
            <a:r>
              <a:rPr lang="en-US" altLang="en-US" sz="1500"/>
              <a:t>Use distinct or grouped shades for corporations under each country to improve clarity.</a:t>
            </a:r>
          </a:p>
        </p:txBody>
      </p:sp>
      <p:pic>
        <p:nvPicPr>
          <p:cNvPr id="29" name="Picture 28">
            <a:extLst>
              <a:ext uri="{FF2B5EF4-FFF2-40B4-BE49-F238E27FC236}">
                <a16:creationId xmlns:a16="http://schemas.microsoft.com/office/drawing/2014/main" id="{9FFCA1BE-C74F-4D90-B3F5-E39BD97DB50F}"/>
              </a:ext>
            </a:extLst>
          </p:cNvPr>
          <p:cNvPicPr/>
          <p:nvPr/>
        </p:nvPicPr>
        <p:blipFill>
          <a:blip r:embed="rId2">
            <a:extLst>
              <a:ext uri="{28A0092B-C50C-407E-A947-70E740481C1C}">
                <a14:useLocalDpi xmlns:a14="http://schemas.microsoft.com/office/drawing/2010/main" val="0"/>
              </a:ext>
            </a:extLst>
          </a:blip>
          <a:stretch>
            <a:fillRect/>
          </a:stretch>
        </p:blipFill>
        <p:spPr>
          <a:xfrm>
            <a:off x="6094476" y="2166343"/>
            <a:ext cx="6059585" cy="2902386"/>
          </a:xfrm>
          <a:prstGeom prst="rect">
            <a:avLst/>
          </a:prstGeom>
        </p:spPr>
      </p:pic>
    </p:spTree>
    <p:extLst>
      <p:ext uri="{BB962C8B-B14F-4D97-AF65-F5344CB8AC3E}">
        <p14:creationId xmlns:p14="http://schemas.microsoft.com/office/powerpoint/2010/main" val="16420501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225299" y="1004156"/>
            <a:ext cx="4368602" cy="126694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000" b="1">
                <a:latin typeface="+mj-lt"/>
                <a:ea typeface="+mj-ea"/>
                <a:cs typeface="+mj-cs"/>
              </a:rPr>
              <a:t>Space Missions by Launch Site and Country</a:t>
            </a:r>
            <a:endParaRPr lang="en-US" altLang="en-US" sz="3000">
              <a:latin typeface="+mj-lt"/>
              <a:ea typeface="+mj-ea"/>
              <a:cs typeface="+mj-cs"/>
            </a:endParaRP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225299" y="2751497"/>
            <a:ext cx="5834286" cy="4106503"/>
          </a:xfrm>
        </p:spPr>
        <p:txBody>
          <a:bodyPr vert="horz" lIns="91440" tIns="45720" rIns="91440" bIns="45720" rtlCol="0">
            <a:normAutofit fontScale="92500" lnSpcReduction="10000"/>
          </a:bodyPr>
          <a:lstStyle/>
          <a:p>
            <a:pPr marL="0" indent="0" fontAlgn="base">
              <a:spcBef>
                <a:spcPct val="0"/>
              </a:spcBef>
              <a:spcAft>
                <a:spcPts val="600"/>
              </a:spcAft>
              <a:buNone/>
            </a:pPr>
            <a:r>
              <a:rPr lang="en-US" altLang="en-US" sz="1500" b="1"/>
              <a:t>Insights:</a:t>
            </a:r>
          </a:p>
          <a:p>
            <a:pPr marL="0" indent="0" fontAlgn="base">
              <a:spcBef>
                <a:spcPct val="0"/>
              </a:spcBef>
              <a:spcAft>
                <a:spcPts val="600"/>
              </a:spcAft>
              <a:buNone/>
            </a:pPr>
            <a:r>
              <a:rPr lang="en-US" altLang="en-US" sz="1500" b="1"/>
              <a:t>USA's Extensive Infrastructure: </a:t>
            </a:r>
            <a:r>
              <a:rPr lang="en-US" altLang="en-US" sz="1500"/>
              <a:t>The USA dominates with prominent launch sites like Kennedy Space Center and Cape Canaveral, reflecting its leadership and well-developed infrastructure for diverse missions.</a:t>
            </a:r>
          </a:p>
          <a:p>
            <a:pPr marL="0" indent="0" fontAlgn="base">
              <a:spcBef>
                <a:spcPct val="0"/>
              </a:spcBef>
              <a:spcAft>
                <a:spcPts val="600"/>
              </a:spcAft>
              <a:buNone/>
            </a:pPr>
            <a:r>
              <a:rPr lang="en-US" altLang="en-US" sz="1500" b="1"/>
              <a:t>Russia's Key Sites: </a:t>
            </a:r>
            <a:r>
              <a:rPr lang="en-US" altLang="en-US" sz="1500"/>
              <a:t>Russia leverages historic launch sites such as </a:t>
            </a:r>
            <a:r>
              <a:rPr lang="en-US" altLang="en-US" sz="1500" err="1"/>
              <a:t>Plesetsk</a:t>
            </a:r>
            <a:r>
              <a:rPr lang="en-US" altLang="en-US" sz="1500"/>
              <a:t> and Baikonur </a:t>
            </a:r>
            <a:r>
              <a:rPr lang="en-US" altLang="en-US" sz="1500" err="1"/>
              <a:t>Cosmodromes</a:t>
            </a:r>
            <a:r>
              <a:rPr lang="en-US" altLang="en-US" sz="1500"/>
              <a:t>, highlighting their ongoing strategic relevance in global space exploration.</a:t>
            </a:r>
          </a:p>
          <a:p>
            <a:pPr marL="0" indent="0" fontAlgn="base">
              <a:spcBef>
                <a:spcPct val="0"/>
              </a:spcBef>
              <a:spcAft>
                <a:spcPts val="600"/>
              </a:spcAft>
              <a:buNone/>
            </a:pPr>
            <a:r>
              <a:rPr lang="en-US" altLang="en-US" sz="1500" b="1"/>
              <a:t>France and China’s Targeted Contributions</a:t>
            </a:r>
            <a:r>
              <a:rPr lang="en-US" altLang="en-US" sz="1500"/>
              <a:t>: France and China maintain fewer but impactful sites like the Guiana Space Centre and </a:t>
            </a:r>
            <a:r>
              <a:rPr lang="en-US" altLang="en-US" sz="1500" err="1"/>
              <a:t>Jiuquan</a:t>
            </a:r>
            <a:r>
              <a:rPr lang="en-US" altLang="en-US" sz="1500"/>
              <a:t> Satellite Launch Center, emphasizing strategic regional investments.</a:t>
            </a:r>
          </a:p>
          <a:p>
            <a:pPr marL="0" indent="0" fontAlgn="base">
              <a:spcBef>
                <a:spcPct val="0"/>
              </a:spcBef>
              <a:spcAft>
                <a:spcPts val="600"/>
              </a:spcAft>
              <a:buNone/>
            </a:pPr>
            <a:r>
              <a:rPr lang="en-US" altLang="en-US" sz="1500" b="1"/>
              <a:t>Strategic Role of Launch Sites: </a:t>
            </a:r>
            <a:r>
              <a:rPr lang="en-US" altLang="en-US" sz="1500"/>
              <a:t>High mission concentration at certain sites like Kennedy Space Center underscores the advanced capabilities and strategic importance of such locations.</a:t>
            </a:r>
          </a:p>
          <a:p>
            <a:pPr marL="0" indent="0" fontAlgn="base">
              <a:spcBef>
                <a:spcPct val="0"/>
              </a:spcBef>
              <a:spcAft>
                <a:spcPts val="600"/>
              </a:spcAft>
              <a:buNone/>
            </a:pPr>
            <a:r>
              <a:rPr lang="en-US" altLang="en-US" sz="1500" b="1"/>
              <a:t>Drawbacks of the Design:</a:t>
            </a:r>
          </a:p>
          <a:p>
            <a:pPr fontAlgn="base">
              <a:spcBef>
                <a:spcPct val="0"/>
              </a:spcBef>
              <a:spcAft>
                <a:spcPts val="600"/>
              </a:spcAft>
            </a:pPr>
            <a:r>
              <a:rPr lang="en-US" altLang="en-US" sz="1500"/>
              <a:t>Overly long bars can misrepresent relative mission counts.</a:t>
            </a:r>
          </a:p>
          <a:p>
            <a:pPr fontAlgn="base">
              <a:spcBef>
                <a:spcPct val="0"/>
              </a:spcBef>
              <a:spcAft>
                <a:spcPts val="600"/>
              </a:spcAft>
            </a:pPr>
            <a:r>
              <a:rPr lang="en-US" altLang="en-US" sz="1500"/>
              <a:t>Densely packed labels make it challenging to read site-specific details.</a:t>
            </a:r>
          </a:p>
          <a:p>
            <a:pPr marL="0" indent="0" fontAlgn="base">
              <a:spcBef>
                <a:spcPct val="0"/>
              </a:spcBef>
              <a:spcAft>
                <a:spcPts val="600"/>
              </a:spcAft>
              <a:buNone/>
            </a:pPr>
            <a:r>
              <a:rPr lang="en-US" altLang="en-US" sz="1500" b="1"/>
              <a:t>Suggested Improvements:</a:t>
            </a:r>
          </a:p>
          <a:p>
            <a:pPr fontAlgn="base">
              <a:spcBef>
                <a:spcPct val="0"/>
              </a:spcBef>
              <a:spcAft>
                <a:spcPts val="600"/>
              </a:spcAft>
            </a:pPr>
            <a:r>
              <a:rPr lang="en-US" altLang="en-US" sz="1500"/>
              <a:t>Abbreviate lengthy site names to minimize visual clutter.</a:t>
            </a:r>
          </a:p>
          <a:p>
            <a:pPr fontAlgn="base">
              <a:spcBef>
                <a:spcPct val="0"/>
              </a:spcBef>
              <a:spcAft>
                <a:spcPts val="600"/>
              </a:spcAft>
            </a:pPr>
            <a:r>
              <a:rPr lang="en-US" altLang="en-US" sz="1500"/>
              <a:t>Use logarithmic scaling to better differentiate mission counts across sites.</a:t>
            </a:r>
          </a:p>
        </p:txBody>
      </p:sp>
      <p:pic>
        <p:nvPicPr>
          <p:cNvPr id="29" name="Picture 28">
            <a:extLst>
              <a:ext uri="{FF2B5EF4-FFF2-40B4-BE49-F238E27FC236}">
                <a16:creationId xmlns:a16="http://schemas.microsoft.com/office/drawing/2014/main" id="{9FFCA1BE-C74F-4D90-B3F5-E39BD97DB50F}"/>
              </a:ext>
            </a:extLst>
          </p:cNvPr>
          <p:cNvPicPr/>
          <p:nvPr/>
        </p:nvPicPr>
        <p:blipFill>
          <a:blip r:embed="rId2">
            <a:extLst>
              <a:ext uri="{28A0092B-C50C-407E-A947-70E740481C1C}">
                <a14:useLocalDpi xmlns:a14="http://schemas.microsoft.com/office/drawing/2010/main" val="0"/>
              </a:ext>
            </a:extLst>
          </a:blip>
          <a:stretch>
            <a:fillRect/>
          </a:stretch>
        </p:blipFill>
        <p:spPr>
          <a:xfrm>
            <a:off x="6094476" y="2340362"/>
            <a:ext cx="6059585" cy="2554348"/>
          </a:xfrm>
          <a:prstGeom prst="rect">
            <a:avLst/>
          </a:prstGeom>
        </p:spPr>
      </p:pic>
    </p:spTree>
    <p:extLst>
      <p:ext uri="{BB962C8B-B14F-4D97-AF65-F5344CB8AC3E}">
        <p14:creationId xmlns:p14="http://schemas.microsoft.com/office/powerpoint/2010/main" val="394215928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5" name="Freeform: Shape 3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0" name="Freeform: Shape 3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le 1">
            <a:extLst>
              <a:ext uri="{FF2B5EF4-FFF2-40B4-BE49-F238E27FC236}">
                <a16:creationId xmlns:a16="http://schemas.microsoft.com/office/drawing/2014/main" id="{C188EA31-C4B1-42B8-8377-528EDACF1586}"/>
              </a:ext>
            </a:extLst>
          </p:cNvPr>
          <p:cNvSpPr txBox="1">
            <a:spLocks/>
          </p:cNvSpPr>
          <p:nvPr/>
        </p:nvSpPr>
        <p:spPr>
          <a:xfrm>
            <a:off x="3215729" y="1764407"/>
            <a:ext cx="5760846" cy="2310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u="sng" kern="1200">
                <a:solidFill>
                  <a:schemeClr val="tx2"/>
                </a:solidFill>
                <a:effectLst>
                  <a:outerShdw blurRad="38100" dist="38100" dir="2700000" algn="tl">
                    <a:srgbClr val="000000">
                      <a:alpha val="43137"/>
                    </a:srgbClr>
                  </a:outerShdw>
                </a:effectLst>
                <a:latin typeface="+mj-lt"/>
                <a:ea typeface="+mj-ea"/>
                <a:cs typeface="+mj-cs"/>
              </a:rPr>
              <a:t>Exploratory Data Analysis</a:t>
            </a:r>
          </a:p>
        </p:txBody>
      </p:sp>
    </p:spTree>
    <p:extLst>
      <p:ext uri="{BB962C8B-B14F-4D97-AF65-F5344CB8AC3E}">
        <p14:creationId xmlns:p14="http://schemas.microsoft.com/office/powerpoint/2010/main" val="11184663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1389278" y="1233241"/>
            <a:ext cx="3240506" cy="4064628"/>
          </a:xfrm>
        </p:spPr>
        <p:txBody>
          <a:bodyPr vert="horz" lIns="91440" tIns="45720" rIns="91440" bIns="45720" rtlCol="0" anchor="ctr">
            <a:normAutofit/>
          </a:bodyPr>
          <a:lstStyle/>
          <a:p>
            <a:r>
              <a:rPr lang="en-US" b="1" u="sng">
                <a:solidFill>
                  <a:srgbClr val="FFFFFF"/>
                </a:solidFill>
                <a:effectLst>
                  <a:outerShdw blurRad="38100" dist="38100" dir="2700000" algn="tl">
                    <a:srgbClr val="000000">
                      <a:alpha val="43137"/>
                    </a:srgbClr>
                  </a:outerShdw>
                </a:effectLst>
              </a:rPr>
              <a:t>Abstract</a:t>
            </a:r>
            <a:endParaRPr lang="en-US" b="1" u="sng" kern="1200">
              <a:solidFill>
                <a:srgbClr val="FFFFFF"/>
              </a:solidFill>
              <a:effectLst>
                <a:outerShdw blurRad="38100" dist="38100" dir="2700000" algn="tl">
                  <a:srgbClr val="000000">
                    <a:alpha val="43137"/>
                  </a:srgbClr>
                </a:outerShdw>
              </a:effectLst>
              <a:latin typeface="+mj-lt"/>
              <a:ea typeface="+mj-ea"/>
              <a:cs typeface="+mj-cs"/>
            </a:endParaRPr>
          </a:p>
        </p:txBody>
      </p:sp>
      <p:sp>
        <p:nvSpPr>
          <p:cNvPr id="105" name="Freeform: Shape 10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5698912" y="1581871"/>
            <a:ext cx="6297222" cy="3404908"/>
          </a:xfrm>
        </p:spPr>
        <p:txBody>
          <a:bodyPr vert="horz" lIns="91440" tIns="45720" rIns="91440" bIns="45720" rtlCol="0" anchor="t">
            <a:noAutofit/>
          </a:bodyPr>
          <a:lstStyle/>
          <a:p>
            <a:pPr marL="0" indent="0">
              <a:buNone/>
            </a:pPr>
            <a:r>
              <a:rPr lang="en-US" sz="1400"/>
              <a:t>This project explores global space missions from 1957 to 2020 using data visualization to identify significant trends, key contributors, and mission outcomes.</a:t>
            </a:r>
          </a:p>
          <a:p>
            <a:pPr marL="0" indent="0">
              <a:buNone/>
            </a:pPr>
            <a:endParaRPr lang="en-US" sz="1400"/>
          </a:p>
          <a:p>
            <a:pPr marL="0" indent="0">
              <a:buNone/>
            </a:pPr>
            <a:r>
              <a:rPr lang="en-US" sz="1400" b="1"/>
              <a:t>Key Focus Areas:</a:t>
            </a:r>
          </a:p>
          <a:p>
            <a:r>
              <a:rPr lang="en-US" sz="1400"/>
              <a:t>Historical trends in mission launches.</a:t>
            </a:r>
          </a:p>
          <a:p>
            <a:r>
              <a:rPr lang="en-US" sz="1400"/>
              <a:t>Geographical and temporal analysis of space activities.</a:t>
            </a:r>
          </a:p>
          <a:p>
            <a:r>
              <a:rPr lang="en-US" sz="1400"/>
              <a:t>Uncover trends in space exploration, identify key players in the industry.</a:t>
            </a:r>
          </a:p>
          <a:p>
            <a:r>
              <a:rPr lang="en-US" sz="1400"/>
              <a:t>Analyze patterns in launches, and financial investments over time.</a:t>
            </a:r>
          </a:p>
          <a:p>
            <a:r>
              <a:rPr lang="en-US" sz="1400"/>
              <a:t>Success and failure rates of missions by companies and countries.</a:t>
            </a:r>
          </a:p>
          <a:p>
            <a:pPr marL="0" indent="0">
              <a:buNone/>
            </a:pPr>
            <a:r>
              <a:rPr lang="en-US" sz="1400" b="1"/>
              <a:t>Objective:</a:t>
            </a:r>
          </a:p>
          <a:p>
            <a:r>
              <a:rPr lang="en-US" sz="1400"/>
              <a:t>To create compelling visualizations that narrate the evolution of space exploration, highlight the growing role of private companies, and provide actionable insights.</a:t>
            </a:r>
          </a:p>
        </p:txBody>
      </p:sp>
      <p:sp>
        <p:nvSpPr>
          <p:cNvPr id="111" name="Freeform: Shape 11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98976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706568"/>
            <a:ext cx="5041025" cy="2338289"/>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181641"/>
            <a:ext cx="5041025" cy="226705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Mission Success and Failure Analysis Across Companies</a:t>
            </a:r>
          </a:p>
          <a:p>
            <a:pPr lvl="0" fontAlgn="base">
              <a:spcBef>
                <a:spcPct val="0"/>
              </a:spcBef>
              <a:spcAft>
                <a:spcPts val="600"/>
              </a:spcAft>
            </a:pPr>
            <a:r>
              <a:rPr lang="en-US" altLang="en-US" sz="1700"/>
              <a:t>Organizations like NASA and RVSN USSR have both the highest success rates and the highest failure counts due to their long operational history and ambitious missions.</a:t>
            </a:r>
          </a:p>
          <a:p>
            <a:pPr lvl="0" fontAlgn="base">
              <a:spcBef>
                <a:spcPct val="0"/>
              </a:spcBef>
              <a:spcAft>
                <a:spcPts val="600"/>
              </a:spcAft>
            </a:pPr>
            <a:r>
              <a:rPr lang="en-US" altLang="en-US" sz="1700"/>
              <a:t>Companies like SpaceX and Rocket Lab show significant success, but their failure rates highlight the risks associated with innovation and rapid scaling.</a:t>
            </a:r>
          </a:p>
          <a:p>
            <a:pPr marL="0" lvl="0" indent="0" fontAlgn="base">
              <a:spcBef>
                <a:spcPct val="0"/>
              </a:spcBef>
              <a:spcAft>
                <a:spcPts val="600"/>
              </a:spcAft>
              <a:buNone/>
            </a:pPr>
            <a:endParaRPr lang="en-US" altLang="en-US" sz="1700"/>
          </a:p>
          <a:p>
            <a:pPr marL="0"/>
            <a:endParaRPr lang="en-US" altLang="en-US" sz="1700" b="1"/>
          </a:p>
          <a:p>
            <a:pPr marL="0"/>
            <a:endParaRPr lang="en-US" altLang="en-US" sz="1700"/>
          </a:p>
        </p:txBody>
      </p:sp>
    </p:spTree>
    <p:extLst>
      <p:ext uri="{BB962C8B-B14F-4D97-AF65-F5344CB8AC3E}">
        <p14:creationId xmlns:p14="http://schemas.microsoft.com/office/powerpoint/2010/main" val="134123067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26" y="707011"/>
            <a:ext cx="5010455" cy="2218404"/>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26" y="3114530"/>
            <a:ext cx="5010455"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Analysis of Space Launch Trends and Mission Success</a:t>
            </a:r>
          </a:p>
          <a:p>
            <a:r>
              <a:rPr lang="en-US" altLang="en-US" sz="1700"/>
              <a:t>Early years with high launch volumes saw a proportional increase in failures, reflecting the experimental nature of space programs.</a:t>
            </a:r>
          </a:p>
          <a:p>
            <a:pPr lvl="0" fontAlgn="base">
              <a:spcBef>
                <a:spcPct val="0"/>
              </a:spcBef>
              <a:spcAft>
                <a:spcPts val="600"/>
              </a:spcAft>
            </a:pPr>
            <a:r>
              <a:rPr lang="en-US" altLang="en-US" sz="1700"/>
              <a:t>Milestone missions like lunar landings (1969-1972) and Mars exploration projects introduced risk but delivered transformative achievements.</a:t>
            </a:r>
          </a:p>
          <a:p>
            <a:pPr lvl="0" fontAlgn="base">
              <a:spcBef>
                <a:spcPct val="0"/>
              </a:spcBef>
              <a:spcAft>
                <a:spcPts val="600"/>
              </a:spcAft>
            </a:pPr>
            <a:r>
              <a:rPr lang="en-US" altLang="en-US" sz="1700"/>
              <a:t>Recent trends show higher success rates despite increasing launch frequencies, highlighting the industry's growth in reliability.</a:t>
            </a:r>
          </a:p>
          <a:p>
            <a:pPr lvl="0" fontAlgn="base">
              <a:spcBef>
                <a:spcPct val="0"/>
              </a:spcBef>
              <a:spcAft>
                <a:spcPts val="600"/>
              </a:spcAft>
            </a:pPr>
            <a:r>
              <a:rPr lang="en-US" altLang="en-US" sz="1700"/>
              <a:t>Continuous investment in innovation and technology reduces failure rates.</a:t>
            </a:r>
          </a:p>
          <a:p>
            <a:pPr marL="0"/>
            <a:endParaRPr lang="en-US" altLang="en-US" sz="1700" b="1"/>
          </a:p>
          <a:p>
            <a:pPr marL="0"/>
            <a:endParaRPr lang="en-US" altLang="en-US" sz="1700"/>
          </a:p>
        </p:txBody>
      </p:sp>
    </p:spTree>
    <p:extLst>
      <p:ext uri="{BB962C8B-B14F-4D97-AF65-F5344CB8AC3E}">
        <p14:creationId xmlns:p14="http://schemas.microsoft.com/office/powerpoint/2010/main" val="127530490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717402"/>
            <a:ext cx="5322131" cy="2161863"/>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114530"/>
            <a:ext cx="5199103"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Trends and Patterns in Space Launches</a:t>
            </a:r>
          </a:p>
          <a:p>
            <a:r>
              <a:rPr lang="en-US" altLang="en-US" sz="1700"/>
              <a:t>Space launch attempts have shown consistent growth over decades, with notable peaks such as December 1971 and accelerated activity in recent years driven by technological advancements.</a:t>
            </a:r>
          </a:p>
          <a:p>
            <a:r>
              <a:rPr lang="en-US" altLang="en-US" sz="1700" b="1"/>
              <a:t>The decomposition analysis breaks the launch data into three components: </a:t>
            </a:r>
            <a:r>
              <a:rPr lang="en-US" altLang="en-US" sz="1700"/>
              <a:t>trend, seasonality, and residuals.</a:t>
            </a:r>
          </a:p>
          <a:p>
            <a:r>
              <a:rPr lang="en-US" altLang="en-US" sz="1700"/>
              <a:t>The trend highlights long-term growth in launches, while seasonality underscores cyclical patterns driven by operational or environmental factors.</a:t>
            </a:r>
          </a:p>
          <a:p>
            <a:r>
              <a:rPr lang="en-US" altLang="en-US" sz="1700"/>
              <a:t>Analyzing these trends aids in forecasting future launch activity, enabling better resource allocation, mission planning, and preparation for peak activity periods.</a:t>
            </a:r>
            <a:endParaRPr lang="en-US" altLang="en-US" sz="1700" b="1"/>
          </a:p>
          <a:p>
            <a:pPr marL="0"/>
            <a:endParaRPr lang="en-US" altLang="en-US" sz="1700"/>
          </a:p>
        </p:txBody>
      </p:sp>
    </p:spTree>
    <p:extLst>
      <p:ext uri="{BB962C8B-B14F-4D97-AF65-F5344CB8AC3E}">
        <p14:creationId xmlns:p14="http://schemas.microsoft.com/office/powerpoint/2010/main" val="9224754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COUNTRIES IN THE SPACE INDUSTRY</a:t>
            </a:r>
          </a:p>
          <a:p>
            <a:r>
              <a:rPr lang="en-US" altLang="en-US" sz="1700"/>
              <a:t>The provides a breakdown near-perfect success rates of USA, China, Russia, France, and India space-faring nations.</a:t>
            </a:r>
          </a:p>
          <a:p>
            <a:r>
              <a:rPr lang="en-US" altLang="en-US" sz="1700"/>
              <a:t>Smaller nations like Israel and New Zealand maintain high success rates despite limited activity, showcasing precision and focus.</a:t>
            </a:r>
          </a:p>
          <a:p>
            <a:r>
              <a:rPr lang="en-US" altLang="en-US" sz="1700"/>
              <a:t>Failure rates are relatively higher for nations like Iran, Brazil, and North Korea.</a:t>
            </a:r>
          </a:p>
          <a:p>
            <a:r>
              <a:rPr lang="en-US" altLang="en-US" sz="1700"/>
              <a:t>Developing countries must focus on improving infrastructure, testing, and international collaboration to minimize failures and optimize outcomes.</a:t>
            </a:r>
          </a:p>
          <a:p>
            <a:pPr marL="0"/>
            <a:endParaRPr lang="en-US" altLang="en-US" sz="1700" b="1"/>
          </a:p>
          <a:p>
            <a:pPr marL="0"/>
            <a:endParaRPr lang="en-US" altLang="en-US" sz="1700"/>
          </a:p>
        </p:txBody>
      </p:sp>
      <p:pic>
        <p:nvPicPr>
          <p:cNvPr id="12" name="Picture 11">
            <a:extLst>
              <a:ext uri="{FF2B5EF4-FFF2-40B4-BE49-F238E27FC236}">
                <a16:creationId xmlns:a16="http://schemas.microsoft.com/office/drawing/2014/main" id="{46247EB6-1CF1-4FF6-8183-71367F3E847E}"/>
              </a:ext>
            </a:extLst>
          </p:cNvPr>
          <p:cNvPicPr>
            <a:picLocks noChangeAspect="1"/>
          </p:cNvPicPr>
          <p:nvPr/>
        </p:nvPicPr>
        <p:blipFill>
          <a:blip r:embed="rId2"/>
          <a:stretch>
            <a:fillRect/>
          </a:stretch>
        </p:blipFill>
        <p:spPr>
          <a:xfrm>
            <a:off x="589423" y="745187"/>
            <a:ext cx="5237961" cy="4836393"/>
          </a:xfrm>
          <a:prstGeom prst="rect">
            <a:avLst/>
          </a:prstGeom>
        </p:spPr>
      </p:pic>
    </p:spTree>
    <p:extLst>
      <p:ext uri="{BB962C8B-B14F-4D97-AF65-F5344CB8AC3E}">
        <p14:creationId xmlns:p14="http://schemas.microsoft.com/office/powerpoint/2010/main" val="303655135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24" y="707011"/>
            <a:ext cx="5041025" cy="2218404"/>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57" y="3114530"/>
            <a:ext cx="4915792"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Analysis of Launch Patterns Based on Day and Month</a:t>
            </a:r>
          </a:p>
          <a:p>
            <a:r>
              <a:rPr lang="en-US" altLang="en-US" sz="1700"/>
              <a:t>Weekday launches are more frequent, likely due to operational efficiencies, availability of key personnel, and more predictable weather conditions.</a:t>
            </a:r>
          </a:p>
          <a:p>
            <a:r>
              <a:rPr lang="en-US" altLang="en-US" sz="1700"/>
              <a:t>December sees the highest number of launches globally, possibly due to favorable weather conditions or mission deadlines, while January has the fewest launches, potentially due to post-holiday slowdowns or adverse weather in several regions.</a:t>
            </a:r>
          </a:p>
          <a:p>
            <a:pPr marL="0"/>
            <a:endParaRPr lang="en-US" altLang="en-US" sz="1700" b="1"/>
          </a:p>
          <a:p>
            <a:pPr marL="0"/>
            <a:endParaRPr lang="en-US" altLang="en-US" sz="1700"/>
          </a:p>
        </p:txBody>
      </p:sp>
    </p:spTree>
    <p:extLst>
      <p:ext uri="{BB962C8B-B14F-4D97-AF65-F5344CB8AC3E}">
        <p14:creationId xmlns:p14="http://schemas.microsoft.com/office/powerpoint/2010/main" val="17880404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974292"/>
            <a:ext cx="5076553" cy="2201966"/>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407046"/>
            <a:ext cx="5076553" cy="2201966"/>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Legacy vs. Emerging Players in the Space Sector</a:t>
            </a:r>
          </a:p>
          <a:p>
            <a:r>
              <a:rPr lang="en-US" altLang="en-US" sz="1700"/>
              <a:t>Legacy organizations dominate the list(RVSN USSR, NASA, and Northrop), showcasing the importance of institutional history and expertise in the space sector.</a:t>
            </a:r>
          </a:p>
          <a:p>
            <a:r>
              <a:rPr lang="en-US" altLang="en-US" sz="1700"/>
              <a:t>RVSN USSR peaked in the 1970s and 1980s but saw a decline post-1990, NASA maintained steady performance, Arianespace shows consistent growth.</a:t>
            </a:r>
          </a:p>
          <a:p>
            <a:r>
              <a:rPr lang="en-US" altLang="en-US" sz="1700"/>
              <a:t>CASC (China Aerospace Science and Technology Corporation) has experienced exponential growth in recent years, signaling China's rise in the space race.</a:t>
            </a:r>
          </a:p>
          <a:p>
            <a:pPr marL="0" indent="0">
              <a:buNone/>
            </a:pPr>
            <a:r>
              <a:rPr lang="en-US" altLang="en-US" sz="1700" b="1"/>
              <a:t>Strategic Evolution:</a:t>
            </a:r>
          </a:p>
          <a:p>
            <a:r>
              <a:rPr lang="en-US" altLang="en-US" sz="1700"/>
              <a:t>Long-standing players rely on institutional experience and governmental support.</a:t>
            </a:r>
          </a:p>
          <a:p>
            <a:r>
              <a:rPr lang="en-US" altLang="en-US" sz="1700"/>
              <a:t>Newer companies leverage innovation and cost efficiency to challenge traditional leaders.</a:t>
            </a:r>
          </a:p>
          <a:p>
            <a:pPr marL="0"/>
            <a:endParaRPr lang="en-US" altLang="en-US" sz="1700" b="1"/>
          </a:p>
          <a:p>
            <a:pPr marL="0"/>
            <a:endParaRPr lang="en-US" altLang="en-US" sz="1700"/>
          </a:p>
        </p:txBody>
      </p:sp>
    </p:spTree>
    <p:extLst>
      <p:ext uri="{BB962C8B-B14F-4D97-AF65-F5344CB8AC3E}">
        <p14:creationId xmlns:p14="http://schemas.microsoft.com/office/powerpoint/2010/main" val="39094237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781576"/>
            <a:ext cx="5076553" cy="2332954"/>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114530"/>
            <a:ext cx="5076553"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Leaders in Space Exploration(countries)</a:t>
            </a:r>
          </a:p>
          <a:p>
            <a:r>
              <a:rPr lang="en-US" altLang="en-US" sz="1700"/>
              <a:t>The USSR led in the number of successful missions in earlier decades, while the USA takes over in later years.</a:t>
            </a:r>
          </a:p>
          <a:p>
            <a:r>
              <a:rPr lang="en-US" altLang="en-US" sz="1700"/>
              <a:t>We notice China's rapid rise in the last two decades.</a:t>
            </a:r>
          </a:p>
          <a:p>
            <a:pPr marL="0" indent="0">
              <a:buNone/>
            </a:pPr>
            <a:r>
              <a:rPr lang="en-US" altLang="en-US" sz="1700" b="1"/>
              <a:t>Strategic Implications:</a:t>
            </a:r>
          </a:p>
          <a:p>
            <a:r>
              <a:rPr lang="en-US" altLang="en-US" sz="1700"/>
              <a:t>Emphasis on the reliability and technological advancements over time.</a:t>
            </a:r>
          </a:p>
          <a:p>
            <a:r>
              <a:rPr lang="en-US" altLang="en-US" sz="1700"/>
              <a:t>Opportunities for international collaboration in space exploration.</a:t>
            </a:r>
          </a:p>
          <a:p>
            <a:r>
              <a:rPr lang="en-US" altLang="en-US" sz="1700"/>
              <a:t>The shift from state-driven programs to private-public partnerships.</a:t>
            </a:r>
          </a:p>
          <a:p>
            <a:pPr marL="0"/>
            <a:endParaRPr lang="en-US" altLang="en-US" sz="1700" b="1"/>
          </a:p>
          <a:p>
            <a:pPr marL="0"/>
            <a:endParaRPr lang="en-US" altLang="en-US" sz="1700"/>
          </a:p>
        </p:txBody>
      </p:sp>
    </p:spTree>
    <p:extLst>
      <p:ext uri="{BB962C8B-B14F-4D97-AF65-F5344CB8AC3E}">
        <p14:creationId xmlns:p14="http://schemas.microsoft.com/office/powerpoint/2010/main" val="307826546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781576"/>
            <a:ext cx="5041025" cy="2332954"/>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114530"/>
            <a:ext cx="5041025"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74032" y="1876509"/>
            <a:ext cx="5481086" cy="359103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Leaders in Space Exploration (companies)</a:t>
            </a:r>
          </a:p>
          <a:p>
            <a:r>
              <a:rPr lang="en-US" altLang="en-US" sz="1700"/>
              <a:t>RVSN USSR stands out as a consistent leader during the Cold War era, followed by emerging companies like SpaceX and CASC in later years.</a:t>
            </a:r>
          </a:p>
          <a:p>
            <a:r>
              <a:rPr lang="en-US" altLang="en-US" sz="1700"/>
              <a:t>Although the USSR initially led in launches, the success rate improved significantly for other countries such as the USA, SpaceX, and CASC, especially after the 1990s in fig2.</a:t>
            </a:r>
          </a:p>
          <a:p>
            <a:pPr marL="0"/>
            <a:endParaRPr lang="en-US" altLang="en-US" sz="1700"/>
          </a:p>
        </p:txBody>
      </p:sp>
    </p:spTree>
    <p:extLst>
      <p:ext uri="{BB962C8B-B14F-4D97-AF65-F5344CB8AC3E}">
        <p14:creationId xmlns:p14="http://schemas.microsoft.com/office/powerpoint/2010/main" val="191663526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CB5C75-8958-4897-92B7-C452FCCCE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28" y="707011"/>
            <a:ext cx="5041025" cy="2218404"/>
          </a:xfrm>
          <a:prstGeom prst="rect">
            <a:avLst/>
          </a:prstGeom>
        </p:spPr>
      </p:pic>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8E534A-19DA-4D46-9A69-1FDE6B39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28" y="3114530"/>
            <a:ext cx="5041025" cy="2494482"/>
          </a:xfrm>
          <a:prstGeom prst="rect">
            <a:avLst/>
          </a:prstGeom>
        </p:spPr>
      </p:pic>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74032" y="2188548"/>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Historical Trends in 2020</a:t>
            </a:r>
          </a:p>
          <a:p>
            <a:r>
              <a:rPr lang="en-US" altLang="en-US" sz="1700"/>
              <a:t>CASC spearheads with the highest number of launches but faces challenges with reliability. </a:t>
            </a:r>
          </a:p>
          <a:p>
            <a:r>
              <a:rPr lang="en-US" altLang="en-US" sz="1700"/>
              <a:t>SpaceX excels in both volume and reliability.</a:t>
            </a:r>
          </a:p>
          <a:p>
            <a:r>
              <a:rPr lang="en-US" altLang="en-US" sz="1700"/>
              <a:t>CASC had the highest failure count, followed by other companies like </a:t>
            </a:r>
            <a:r>
              <a:rPr lang="en-US" altLang="en-US" sz="1700" err="1"/>
              <a:t>ExPace</a:t>
            </a:r>
            <a:r>
              <a:rPr lang="en-US" altLang="en-US" sz="1700"/>
              <a:t>, ISA, Rocket Lab, and Virgin Orbit, each experiencing one failure.</a:t>
            </a:r>
          </a:p>
          <a:p>
            <a:pPr marL="0"/>
            <a:endParaRPr lang="en-US" altLang="en-US" sz="1700" b="1"/>
          </a:p>
          <a:p>
            <a:pPr marL="0"/>
            <a:endParaRPr lang="en-US" altLang="en-US" sz="1700"/>
          </a:p>
        </p:txBody>
      </p:sp>
    </p:spTree>
    <p:extLst>
      <p:ext uri="{BB962C8B-B14F-4D97-AF65-F5344CB8AC3E}">
        <p14:creationId xmlns:p14="http://schemas.microsoft.com/office/powerpoint/2010/main" val="419233668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5145A2E6-D0CC-442C-81ED-189DAD42BA51}"/>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Launch Vehicle Trends in Word Cloud</a:t>
            </a:r>
          </a:p>
          <a:p>
            <a:r>
              <a:rPr lang="en-US" altLang="en-US" sz="1700" b="1"/>
              <a:t>Frequency Representation: </a:t>
            </a:r>
            <a:r>
              <a:rPr lang="en-US" altLang="en-US" sz="1700"/>
              <a:t>The </a:t>
            </a:r>
            <a:r>
              <a:rPr lang="en-US" altLang="en-US" sz="1700" err="1"/>
              <a:t>wordcloud</a:t>
            </a:r>
            <a:r>
              <a:rPr lang="en-US" altLang="en-US" sz="1700"/>
              <a:t> visualizes the frequency of launch vehicles (LV) used across countries, with word size indicating usage prominence.</a:t>
            </a:r>
          </a:p>
          <a:p>
            <a:r>
              <a:rPr lang="en-US" altLang="en-US" sz="1700" b="1"/>
              <a:t>Custom Design: </a:t>
            </a:r>
            <a:r>
              <a:rPr lang="en-US" altLang="en-US" sz="1700"/>
              <a:t>A thematic mask and color scheme (black text and firebrick contours) enhance visual clarity and aesthetic appeal.</a:t>
            </a:r>
          </a:p>
          <a:p>
            <a:r>
              <a:rPr lang="en-US" altLang="en-US" sz="1700" b="1"/>
              <a:t>Insightful Patterns: </a:t>
            </a:r>
            <a:r>
              <a:rPr lang="en-US" altLang="en-US" sz="1700"/>
              <a:t>The visualization helps identify dominant technologies and trends in space exploration across different regions intuitively.</a:t>
            </a:r>
            <a:endParaRPr lang="en-US" altLang="en-US" sz="1700" b="1"/>
          </a:p>
          <a:p>
            <a:pPr marL="0"/>
            <a:endParaRPr lang="en-US" altLang="en-US" sz="1700"/>
          </a:p>
        </p:txBody>
      </p:sp>
      <p:pic>
        <p:nvPicPr>
          <p:cNvPr id="12" name="Picture 11">
            <a:extLst>
              <a:ext uri="{FF2B5EF4-FFF2-40B4-BE49-F238E27FC236}">
                <a16:creationId xmlns:a16="http://schemas.microsoft.com/office/drawing/2014/main" id="{46247EB6-1CF1-4FF6-8183-71367F3E8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99" y="745187"/>
            <a:ext cx="4760608" cy="4836393"/>
          </a:xfrm>
          <a:prstGeom prst="rect">
            <a:avLst/>
          </a:prstGeom>
        </p:spPr>
      </p:pic>
    </p:spTree>
    <p:extLst>
      <p:ext uri="{BB962C8B-B14F-4D97-AF65-F5344CB8AC3E}">
        <p14:creationId xmlns:p14="http://schemas.microsoft.com/office/powerpoint/2010/main" val="38214238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1389278" y="1233241"/>
            <a:ext cx="3240506" cy="4064628"/>
          </a:xfrm>
        </p:spPr>
        <p:txBody>
          <a:bodyPr vert="horz" lIns="91440" tIns="45720" rIns="91440" bIns="45720" rtlCol="0" anchor="ctr">
            <a:normAutofit/>
          </a:bodyPr>
          <a:lstStyle/>
          <a:p>
            <a:r>
              <a:rPr lang="en-US" b="1" u="sng">
                <a:solidFill>
                  <a:srgbClr val="FFFFFF"/>
                </a:solidFill>
                <a:effectLst>
                  <a:outerShdw blurRad="38100" dist="38100" dir="2700000" algn="tl">
                    <a:srgbClr val="000000">
                      <a:alpha val="43137"/>
                    </a:srgbClr>
                  </a:outerShdw>
                </a:effectLst>
              </a:rPr>
              <a:t>Introduction</a:t>
            </a:r>
            <a:endParaRPr lang="en-US" b="1" u="sng" kern="1200">
              <a:solidFill>
                <a:srgbClr val="FFFFFF"/>
              </a:solidFill>
              <a:effectLst>
                <a:outerShdw blurRad="38100" dist="38100" dir="2700000" algn="tl">
                  <a:srgbClr val="000000">
                    <a:alpha val="43137"/>
                  </a:srgbClr>
                </a:outerShdw>
              </a:effectLst>
              <a:latin typeface="+mj-lt"/>
              <a:ea typeface="+mj-ea"/>
              <a:cs typeface="+mj-cs"/>
            </a:endParaRPr>
          </a:p>
        </p:txBody>
      </p:sp>
      <p:sp>
        <p:nvSpPr>
          <p:cNvPr id="105" name="Freeform: Shape 10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5611054" y="1774949"/>
            <a:ext cx="6297222" cy="3942956"/>
          </a:xfrm>
        </p:spPr>
        <p:txBody>
          <a:bodyPr vert="horz" lIns="91440" tIns="45720" rIns="91440" bIns="45720" rtlCol="0" anchor="t">
            <a:normAutofit/>
          </a:bodyPr>
          <a:lstStyle/>
          <a:p>
            <a:pPr marL="0" indent="0">
              <a:buNone/>
            </a:pPr>
            <a:r>
              <a:rPr lang="en-US" sz="1400"/>
              <a:t>Space exploration has fueled humanity’s imagination, pushing boundaries of science and technology.</a:t>
            </a:r>
          </a:p>
          <a:p>
            <a:r>
              <a:rPr lang="en-US" sz="1400" b="1"/>
              <a:t>The Space Race (1957-1975): </a:t>
            </a:r>
            <a:r>
              <a:rPr lang="en-US" sz="1400"/>
              <a:t>Sparked technological innovation, marked by Sputnik and Apollo missions.</a:t>
            </a:r>
          </a:p>
          <a:p>
            <a:r>
              <a:rPr lang="en-US" sz="1400" b="1"/>
              <a:t>Modern Era (2000 onwards): </a:t>
            </a:r>
            <a:r>
              <a:rPr lang="en-US" sz="1400"/>
              <a:t>Rise of private companies like SpaceX and Blue Origin.</a:t>
            </a:r>
          </a:p>
          <a:p>
            <a:r>
              <a:rPr lang="en-US" sz="1400" b="1"/>
              <a:t>Why This Matters:</a:t>
            </a:r>
          </a:p>
          <a:p>
            <a:pPr lvl="1"/>
            <a:r>
              <a:rPr lang="en-US" sz="1400"/>
              <a:t>Understand the historical impact of space exploration.</a:t>
            </a:r>
          </a:p>
          <a:p>
            <a:pPr lvl="1"/>
            <a:r>
              <a:rPr lang="en-US" sz="1400"/>
              <a:t>Study the transition from government-driven missions to commercialization.</a:t>
            </a:r>
          </a:p>
          <a:p>
            <a:pPr lvl="1"/>
            <a:r>
              <a:rPr lang="en-US" sz="1400"/>
              <a:t>Uncover the factors behind successful missions.</a:t>
            </a:r>
          </a:p>
          <a:p>
            <a:pPr>
              <a:lnSpc>
                <a:spcPct val="100000"/>
              </a:lnSpc>
            </a:pPr>
            <a:r>
              <a:rPr lang="en-US" sz="1400"/>
              <a:t>While existing visualizations focus on basic metrics, our work bridges this gap with interactive and visually compelling representations, offering a fresh perspective on the legacy and future of space exploration.</a:t>
            </a:r>
          </a:p>
          <a:p>
            <a:endParaRPr lang="en-US" sz="1400"/>
          </a:p>
          <a:p>
            <a:pPr marL="457200" lvl="1" indent="0">
              <a:buNone/>
            </a:pPr>
            <a:endParaRPr lang="en-US" sz="1400"/>
          </a:p>
        </p:txBody>
      </p:sp>
      <p:sp>
        <p:nvSpPr>
          <p:cNvPr id="111" name="Freeform: Shape 11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16365860"/>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5" name="Freeform: Shape 3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0" name="Freeform: Shape 3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itle 1">
            <a:extLst>
              <a:ext uri="{FF2B5EF4-FFF2-40B4-BE49-F238E27FC236}">
                <a16:creationId xmlns:a16="http://schemas.microsoft.com/office/drawing/2014/main" id="{C188EA31-C4B1-42B8-8377-528EDACF1586}"/>
              </a:ext>
            </a:extLst>
          </p:cNvPr>
          <p:cNvSpPr txBox="1">
            <a:spLocks/>
          </p:cNvSpPr>
          <p:nvPr/>
        </p:nvSpPr>
        <p:spPr>
          <a:xfrm>
            <a:off x="3215729" y="1764407"/>
            <a:ext cx="5760846" cy="2310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u="sng" kern="1200">
                <a:solidFill>
                  <a:schemeClr val="tx2"/>
                </a:solidFill>
                <a:effectLst>
                  <a:outerShdw blurRad="38100" dist="38100" dir="2700000" algn="tl">
                    <a:srgbClr val="000000">
                      <a:alpha val="43137"/>
                    </a:srgbClr>
                  </a:outerShdw>
                </a:effectLst>
                <a:latin typeface="+mj-lt"/>
                <a:ea typeface="+mj-ea"/>
                <a:cs typeface="+mj-cs"/>
              </a:rPr>
              <a:t>Objectives</a:t>
            </a:r>
          </a:p>
        </p:txBody>
      </p:sp>
    </p:spTree>
    <p:extLst>
      <p:ext uri="{BB962C8B-B14F-4D97-AF65-F5344CB8AC3E}">
        <p14:creationId xmlns:p14="http://schemas.microsoft.com/office/powerpoint/2010/main" val="3721352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6054136" y="349664"/>
            <a:ext cx="5651040" cy="1638377"/>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Mission Status Analysis</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stretch>
            <a:fillRect/>
          </a:stretch>
        </p:blipFill>
        <p:spPr>
          <a:xfrm>
            <a:off x="511195" y="199812"/>
            <a:ext cx="4970088" cy="3112114"/>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849769" y="3468279"/>
            <a:ext cx="5643479" cy="2320424"/>
          </a:xfrm>
        </p:spPr>
        <p:txBody>
          <a:bodyPr vert="horz" lIns="91440" tIns="45720" rIns="91440" bIns="45720" rtlCol="0" anchor="ctr">
            <a:normAutofit/>
          </a:bodyPr>
          <a:lstStyle/>
          <a:p>
            <a:pPr marL="0" indent="0" fontAlgn="base">
              <a:spcBef>
                <a:spcPct val="0"/>
              </a:spcBef>
              <a:spcAft>
                <a:spcPts val="600"/>
              </a:spcAft>
              <a:buNone/>
            </a:pPr>
            <a:r>
              <a:rPr lang="en-US" altLang="en-US" sz="1100" b="1"/>
              <a:t>Success Dominates: </a:t>
            </a:r>
            <a:r>
              <a:rPr lang="en-US" altLang="en-US" sz="1100"/>
              <a:t>Over 90% of missions are successful, indicating high reliability.</a:t>
            </a:r>
          </a:p>
          <a:p>
            <a:pPr marL="0" indent="0" fontAlgn="base">
              <a:spcBef>
                <a:spcPct val="0"/>
              </a:spcBef>
              <a:spcAft>
                <a:spcPts val="600"/>
              </a:spcAft>
              <a:buNone/>
            </a:pPr>
            <a:r>
              <a:rPr lang="en-US" altLang="en-US" sz="1100" b="1"/>
              <a:t>Failures Are Rare: </a:t>
            </a:r>
            <a:r>
              <a:rPr lang="en-US" altLang="en-US" sz="1100"/>
              <a:t>Failures (including partial and prelaunch failures) are infrequent, reflecting advancements in technology and risk mitigation.</a:t>
            </a:r>
          </a:p>
          <a:p>
            <a:pPr marL="0" indent="0" fontAlgn="base">
              <a:spcBef>
                <a:spcPct val="0"/>
              </a:spcBef>
              <a:spcAft>
                <a:spcPts val="600"/>
              </a:spcAft>
              <a:buNone/>
            </a:pPr>
            <a:r>
              <a:rPr lang="en-US" altLang="en-US" sz="1100" b="1"/>
              <a:t>Improved Visualization: </a:t>
            </a:r>
          </a:p>
          <a:p>
            <a:pPr fontAlgn="base">
              <a:spcBef>
                <a:spcPct val="0"/>
              </a:spcBef>
              <a:spcAft>
                <a:spcPts val="600"/>
              </a:spcAft>
            </a:pPr>
            <a:r>
              <a:rPr lang="en-US" altLang="en-US" sz="1100" b="1"/>
              <a:t>Horizontal Orientation: </a:t>
            </a:r>
            <a:r>
              <a:rPr lang="en-US" altLang="en-US" sz="1100"/>
              <a:t>Simplifies the comparison across categories, especially for smaller ones like "Partial Failure" and "Prelaunch Failure.</a:t>
            </a:r>
          </a:p>
          <a:p>
            <a:pPr fontAlgn="base">
              <a:spcBef>
                <a:spcPct val="0"/>
              </a:spcBef>
              <a:spcAft>
                <a:spcPts val="600"/>
              </a:spcAft>
            </a:pPr>
            <a:r>
              <a:rPr lang="en-US" altLang="en-US" sz="1100" b="1"/>
              <a:t>Sorted by Count: </a:t>
            </a:r>
            <a:r>
              <a:rPr lang="en-US" altLang="en-US" sz="1100"/>
              <a:t>Arranging bars in descending order makes it easier to identify the dominant and least significant categories.</a:t>
            </a:r>
          </a:p>
          <a:p>
            <a:pPr fontAlgn="base">
              <a:spcBef>
                <a:spcPct val="0"/>
              </a:spcBef>
              <a:spcAft>
                <a:spcPts val="600"/>
              </a:spcAft>
            </a:pPr>
            <a:r>
              <a:rPr lang="en-US" altLang="en-US" sz="1100" b="1"/>
              <a:t>Color Intensity: </a:t>
            </a:r>
            <a:r>
              <a:rPr lang="en-US" altLang="en-US" sz="1100"/>
              <a:t>Highlights the largest category (Success) while visually reducing emphasis on less frequent outcomes, improving focus and readability.</a:t>
            </a:r>
          </a:p>
          <a:p>
            <a:pPr fontAlgn="base">
              <a:spcBef>
                <a:spcPct val="0"/>
              </a:spcBef>
              <a:spcAft>
                <a:spcPts val="600"/>
              </a:spcAft>
            </a:pPr>
            <a:r>
              <a:rPr lang="en-US" altLang="en-US" sz="1100" b="1"/>
              <a:t>Text Labels: </a:t>
            </a:r>
            <a:r>
              <a:rPr lang="en-US" altLang="en-US" sz="1100"/>
              <a:t>Each bar displays exact counts, eliminating the need to infer values from axes.</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698920" y="2358740"/>
            <a:ext cx="6361472" cy="1069942"/>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do the distribution and status of space mission outcomes vary across different space programs, and how can we effectively visualize these trends to gain insights into overall mission reliability and efficiency?</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rotWithShape="1">
          <a:blip r:embed="rId3"/>
          <a:srcRect r="4786"/>
          <a:stretch/>
        </p:blipFill>
        <p:spPr>
          <a:xfrm>
            <a:off x="270561" y="3535912"/>
            <a:ext cx="5210722" cy="3122276"/>
          </a:xfrm>
          <a:prstGeom prst="rect">
            <a:avLst/>
          </a:prstGeom>
        </p:spPr>
      </p:pic>
    </p:spTree>
    <p:extLst>
      <p:ext uri="{BB962C8B-B14F-4D97-AF65-F5344CB8AC3E}">
        <p14:creationId xmlns:p14="http://schemas.microsoft.com/office/powerpoint/2010/main" val="3167048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6054136" y="349664"/>
            <a:ext cx="5651040" cy="1638377"/>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Company-Wise Launch Analysis</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27" y="199812"/>
            <a:ext cx="4706623" cy="3112114"/>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849769" y="3468279"/>
            <a:ext cx="5643479" cy="2320424"/>
          </a:xfrm>
        </p:spPr>
        <p:txBody>
          <a:bodyPr vert="horz" lIns="91440" tIns="45720" rIns="91440" bIns="45720" rtlCol="0" anchor="ctr">
            <a:normAutofit/>
          </a:bodyPr>
          <a:lstStyle/>
          <a:p>
            <a:pPr marL="0" indent="0" fontAlgn="base">
              <a:spcBef>
                <a:spcPct val="0"/>
              </a:spcBef>
              <a:spcAft>
                <a:spcPts val="600"/>
              </a:spcAft>
              <a:buNone/>
            </a:pPr>
            <a:r>
              <a:rPr lang="en-US" altLang="en-US" sz="1100" b="1"/>
              <a:t>Figure 1: Vertical Bar Chart (Total Missions by Company)</a:t>
            </a:r>
          </a:p>
          <a:p>
            <a:pPr marL="0" indent="0" fontAlgn="base">
              <a:spcBef>
                <a:spcPct val="0"/>
              </a:spcBef>
              <a:spcAft>
                <a:spcPts val="600"/>
              </a:spcAft>
              <a:buNone/>
            </a:pPr>
            <a:r>
              <a:rPr lang="en-US" altLang="en-US" sz="1100"/>
              <a:t>Advantages: Simple and clear representation of total launches.</a:t>
            </a:r>
          </a:p>
          <a:p>
            <a:pPr marL="0" indent="0" fontAlgn="base">
              <a:spcBef>
                <a:spcPct val="0"/>
              </a:spcBef>
              <a:spcAft>
                <a:spcPts val="600"/>
              </a:spcAft>
              <a:buNone/>
            </a:pPr>
            <a:r>
              <a:rPr lang="en-US" altLang="en-US" sz="1100"/>
              <a:t>Limitations: Difficult to interpret differences between companies with smaller launch counts due to lack of emphasis on details.</a:t>
            </a:r>
          </a:p>
          <a:p>
            <a:pPr marL="0" indent="0" fontAlgn="base">
              <a:spcBef>
                <a:spcPct val="0"/>
              </a:spcBef>
              <a:spcAft>
                <a:spcPts val="600"/>
              </a:spcAft>
              <a:buNone/>
            </a:pPr>
            <a:r>
              <a:rPr lang="en-US" altLang="en-US" sz="1100" b="1"/>
              <a:t>Figure 2: Diverging Bar Chart (Colored by Number of Launches)</a:t>
            </a:r>
          </a:p>
          <a:p>
            <a:pPr marL="0" indent="0" fontAlgn="base">
              <a:spcBef>
                <a:spcPct val="0"/>
              </a:spcBef>
              <a:spcAft>
                <a:spcPts val="600"/>
              </a:spcAft>
              <a:buNone/>
            </a:pPr>
            <a:r>
              <a:rPr lang="en-US" altLang="en-US" sz="1100"/>
              <a:t>Advantages: Adds a color gradient to distinguish launch frequency effectively.</a:t>
            </a:r>
          </a:p>
          <a:p>
            <a:pPr marL="0" indent="0" fontAlgn="base">
              <a:spcBef>
                <a:spcPct val="0"/>
              </a:spcBef>
              <a:spcAft>
                <a:spcPts val="600"/>
              </a:spcAft>
              <a:buNone/>
            </a:pPr>
            <a:r>
              <a:rPr lang="en-US" altLang="en-US" sz="1100"/>
              <a:t>Limitations: Only focuses on total launches without emphasizing temporal </a:t>
            </a:r>
            <a:r>
              <a:rPr lang="en-US" altLang="en-US" sz="1100" err="1"/>
              <a:t>trends.absolute</a:t>
            </a:r>
            <a:r>
              <a:rPr lang="en-US" altLang="en-US" sz="1100"/>
              <a:t> scale, which may make interpretation less intuitive.</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698920" y="2358740"/>
            <a:ext cx="6361472" cy="10699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Which visualization method best captures the trends and cumulative contributions of space missions across different companies?</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61" y="3893270"/>
            <a:ext cx="5210722" cy="2499569"/>
          </a:xfrm>
          <a:prstGeom prst="rect">
            <a:avLst/>
          </a:prstGeom>
        </p:spPr>
      </p:pic>
    </p:spTree>
    <p:extLst>
      <p:ext uri="{BB962C8B-B14F-4D97-AF65-F5344CB8AC3E}">
        <p14:creationId xmlns:p14="http://schemas.microsoft.com/office/powerpoint/2010/main" val="36270503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31" y="537328"/>
            <a:ext cx="5183599" cy="2805720"/>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798461" y="10035"/>
            <a:ext cx="5643479" cy="2320424"/>
          </a:xfrm>
        </p:spPr>
        <p:txBody>
          <a:bodyPr vert="horz" lIns="91440" tIns="45720" rIns="91440" bIns="45720" rtlCol="0" anchor="ctr">
            <a:normAutofit/>
          </a:bodyPr>
          <a:lstStyle/>
          <a:p>
            <a:pPr marL="0" indent="0" fontAlgn="base">
              <a:spcBef>
                <a:spcPct val="0"/>
              </a:spcBef>
              <a:spcAft>
                <a:spcPts val="600"/>
              </a:spcAft>
              <a:buNone/>
            </a:pPr>
            <a:r>
              <a:rPr lang="en-US" altLang="en-US" sz="1200" b="1"/>
              <a:t>Figure 3: Logarithmic Bar Chart (Log Scale for Total Missions)</a:t>
            </a:r>
          </a:p>
          <a:p>
            <a:pPr marL="0" indent="0" fontAlgn="base">
              <a:spcBef>
                <a:spcPct val="0"/>
              </a:spcBef>
              <a:spcAft>
                <a:spcPts val="600"/>
              </a:spcAft>
              <a:buNone/>
            </a:pPr>
            <a:r>
              <a:rPr lang="en-US" altLang="en-US" sz="1200"/>
              <a:t>Advantages: Highlights disparities between companies with smaller and larger contributions using a logarithmic scale.</a:t>
            </a:r>
          </a:p>
          <a:p>
            <a:pPr marL="0" indent="0" fontAlgn="base">
              <a:spcBef>
                <a:spcPct val="0"/>
              </a:spcBef>
              <a:spcAft>
                <a:spcPts val="600"/>
              </a:spcAft>
              <a:buNone/>
            </a:pPr>
            <a:r>
              <a:rPr lang="en-US" altLang="en-US" sz="1200"/>
              <a:t>Limitations: Loses the absolute scale, which may make interpretation less intuitive.</a:t>
            </a:r>
          </a:p>
          <a:p>
            <a:pPr marL="0" indent="0" fontAlgn="base">
              <a:spcBef>
                <a:spcPct val="0"/>
              </a:spcBef>
              <a:spcAft>
                <a:spcPts val="600"/>
              </a:spcAft>
              <a:buNone/>
            </a:pPr>
            <a:r>
              <a:rPr lang="en-US" altLang="en-US" sz="1200" b="1"/>
              <a:t>Figure 4: Heatmap (Launches Over Time by Company)</a:t>
            </a:r>
          </a:p>
          <a:p>
            <a:pPr marL="0" indent="0" fontAlgn="base">
              <a:spcBef>
                <a:spcPct val="0"/>
              </a:spcBef>
              <a:spcAft>
                <a:spcPts val="600"/>
              </a:spcAft>
              <a:buNone/>
            </a:pPr>
            <a:r>
              <a:rPr lang="en-US" altLang="en-US" sz="1200"/>
              <a:t>Advantages: </a:t>
            </a:r>
          </a:p>
          <a:p>
            <a:pPr fontAlgn="base">
              <a:spcBef>
                <a:spcPct val="0"/>
              </a:spcBef>
              <a:spcAft>
                <a:spcPts val="600"/>
              </a:spcAft>
            </a:pPr>
            <a:r>
              <a:rPr lang="en-US" altLang="en-US" sz="1200"/>
              <a:t>Best visualization for understanding trends over time.</a:t>
            </a:r>
          </a:p>
          <a:p>
            <a:pPr fontAlgn="base">
              <a:spcBef>
                <a:spcPct val="0"/>
              </a:spcBef>
              <a:spcAft>
                <a:spcPts val="600"/>
              </a:spcAft>
            </a:pPr>
            <a:r>
              <a:rPr lang="en-US" altLang="en-US" sz="1200"/>
              <a:t>Highlights peaks and periods of inactivity for each company.</a:t>
            </a:r>
          </a:p>
          <a:p>
            <a:pPr fontAlgn="base">
              <a:spcBef>
                <a:spcPct val="0"/>
              </a:spcBef>
              <a:spcAft>
                <a:spcPts val="600"/>
              </a:spcAft>
            </a:pPr>
            <a:r>
              <a:rPr lang="en-US" altLang="en-US" sz="1200"/>
              <a:t>Effectively compares both legacy companies and emerging players.</a:t>
            </a:r>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61" y="3581125"/>
            <a:ext cx="5210722" cy="2811714"/>
          </a:xfrm>
          <a:prstGeom prst="rect">
            <a:avLst/>
          </a:prstGeom>
        </p:spPr>
      </p:pic>
      <p:sp>
        <p:nvSpPr>
          <p:cNvPr id="15" name="Text Placeholder 2">
            <a:extLst>
              <a:ext uri="{FF2B5EF4-FFF2-40B4-BE49-F238E27FC236}">
                <a16:creationId xmlns:a16="http://schemas.microsoft.com/office/drawing/2014/main" id="{73CDB2E2-C8F1-4575-8D37-73C7C2385433}"/>
              </a:ext>
            </a:extLst>
          </p:cNvPr>
          <p:cNvSpPr txBox="1">
            <a:spLocks/>
          </p:cNvSpPr>
          <p:nvPr/>
        </p:nvSpPr>
        <p:spPr>
          <a:xfrm>
            <a:off x="5688526" y="2688686"/>
            <a:ext cx="6050364" cy="33444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ct val="0"/>
              </a:spcBef>
              <a:spcAft>
                <a:spcPts val="600"/>
              </a:spcAft>
              <a:buNone/>
            </a:pPr>
            <a:r>
              <a:rPr lang="en-US" sz="1400" b="1"/>
              <a:t>Insights</a:t>
            </a:r>
          </a:p>
          <a:p>
            <a:pPr fontAlgn="base">
              <a:spcBef>
                <a:spcPct val="0"/>
              </a:spcBef>
              <a:spcAft>
                <a:spcPts val="600"/>
              </a:spcAft>
            </a:pPr>
            <a:r>
              <a:rPr lang="en-US" sz="1200" b="1"/>
              <a:t>Legacy Companies: </a:t>
            </a:r>
            <a:r>
              <a:rPr lang="en-US" sz="1200"/>
              <a:t>Arianespace and NASA show consistent activity over decades, maintaining a diverse portfolio of launches.</a:t>
            </a:r>
          </a:p>
          <a:p>
            <a:pPr fontAlgn="base">
              <a:spcBef>
                <a:spcPct val="0"/>
              </a:spcBef>
              <a:spcAft>
                <a:spcPts val="600"/>
              </a:spcAft>
            </a:pPr>
            <a:r>
              <a:rPr lang="en-US" sz="1200" b="1"/>
              <a:t>Emerging Growth: </a:t>
            </a:r>
            <a:r>
              <a:rPr lang="en-US" sz="1200"/>
              <a:t>SpaceX demonstrates a sharp increase in recent years, emphasizing its disruptive impact. </a:t>
            </a:r>
          </a:p>
          <a:p>
            <a:pPr fontAlgn="base">
              <a:spcBef>
                <a:spcPct val="0"/>
              </a:spcBef>
              <a:spcAft>
                <a:spcPts val="600"/>
              </a:spcAft>
            </a:pPr>
            <a:r>
              <a:rPr lang="en-US" sz="1200" b="1"/>
              <a:t>Market Dynamics: </a:t>
            </a:r>
            <a:r>
              <a:rPr lang="en-US" sz="1200"/>
              <a:t>Gaps in company activity indicate shifts in strategy, reliance on specific collaborations, or market specialization.</a:t>
            </a:r>
          </a:p>
          <a:p>
            <a:pPr fontAlgn="base">
              <a:spcBef>
                <a:spcPct val="0"/>
              </a:spcBef>
              <a:spcAft>
                <a:spcPts val="600"/>
              </a:spcAft>
            </a:pPr>
            <a:r>
              <a:rPr lang="en-US" sz="1200"/>
              <a:t>RVSN USSR is the first company to venture into space industry and the performance was incredible with increasing number of launches every year and is the only company to launch 97 missions in a single year(1977) until it was collapsed in 1991. </a:t>
            </a:r>
          </a:p>
          <a:p>
            <a:pPr fontAlgn="base">
              <a:spcBef>
                <a:spcPct val="0"/>
              </a:spcBef>
              <a:spcAft>
                <a:spcPts val="600"/>
              </a:spcAft>
            </a:pPr>
            <a:r>
              <a:rPr lang="en-US" sz="1200"/>
              <a:t>There were not many companies in the space research at the beginning(1957) but we can see a tremendous increase in the companies now(2020). </a:t>
            </a:r>
          </a:p>
          <a:p>
            <a:pPr fontAlgn="base">
              <a:spcBef>
                <a:spcPct val="0"/>
              </a:spcBef>
              <a:spcAft>
                <a:spcPts val="600"/>
              </a:spcAft>
            </a:pPr>
            <a:r>
              <a:rPr lang="en-US" sz="1200"/>
              <a:t>These companies not only ventured but also maintained consistency in number of launches per year (SpaceX, VKS RF, Arianespace, ISRO)</a:t>
            </a:r>
            <a:br>
              <a:rPr lang="en-US" sz="1200"/>
            </a:br>
            <a:endParaRPr lang="en-US" sz="1200"/>
          </a:p>
          <a:p>
            <a:pPr fontAlgn="base">
              <a:spcBef>
                <a:spcPct val="0"/>
              </a:spcBef>
              <a:spcAft>
                <a:spcPts val="600"/>
              </a:spcAft>
            </a:pPr>
            <a:endParaRPr lang="en-US" altLang="en-US" sz="1200"/>
          </a:p>
        </p:txBody>
      </p:sp>
    </p:spTree>
    <p:extLst>
      <p:ext uri="{BB962C8B-B14F-4D97-AF65-F5344CB8AC3E}">
        <p14:creationId xmlns:p14="http://schemas.microsoft.com/office/powerpoint/2010/main" val="19367769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6054136" y="349664"/>
            <a:ext cx="5126054" cy="1638377"/>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Country-Wise Launch Analysis</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rotWithShape="1">
          <a:blip r:embed="rId2">
            <a:extLst>
              <a:ext uri="{28A0092B-C50C-407E-A947-70E740481C1C}">
                <a14:useLocalDpi xmlns:a14="http://schemas.microsoft.com/office/drawing/2010/main" val="0"/>
              </a:ext>
            </a:extLst>
          </a:blip>
          <a:srcRect r="4503" b="5318"/>
          <a:stretch/>
        </p:blipFill>
        <p:spPr>
          <a:xfrm>
            <a:off x="414482" y="269506"/>
            <a:ext cx="4942371" cy="2945716"/>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592608" y="3527867"/>
            <a:ext cx="6526669" cy="3115963"/>
          </a:xfrm>
        </p:spPr>
        <p:txBody>
          <a:bodyPr vert="horz" lIns="91440" tIns="45720" rIns="91440" bIns="45720" rtlCol="0" anchor="ctr">
            <a:normAutofit lnSpcReduction="10000"/>
          </a:bodyPr>
          <a:lstStyle/>
          <a:p>
            <a:pPr marL="0" indent="0" fontAlgn="base">
              <a:spcBef>
                <a:spcPct val="0"/>
              </a:spcBef>
              <a:spcAft>
                <a:spcPts val="600"/>
              </a:spcAft>
              <a:buNone/>
            </a:pPr>
            <a:r>
              <a:rPr lang="en-US" altLang="en-US" sz="1400" b="1"/>
              <a:t>Figure 1: Total Launches (Logarithmic Scale):</a:t>
            </a:r>
          </a:p>
          <a:p>
            <a:pPr fontAlgn="base">
              <a:spcBef>
                <a:spcPct val="0"/>
              </a:spcBef>
              <a:spcAft>
                <a:spcPts val="600"/>
              </a:spcAft>
            </a:pPr>
            <a:r>
              <a:rPr lang="en-US" altLang="en-US" sz="1400"/>
              <a:t>Highlights disparities between dominant players and smaller contributors.</a:t>
            </a:r>
          </a:p>
          <a:p>
            <a:pPr fontAlgn="base">
              <a:spcBef>
                <a:spcPct val="0"/>
              </a:spcBef>
              <a:spcAft>
                <a:spcPts val="600"/>
              </a:spcAft>
            </a:pPr>
            <a:r>
              <a:rPr lang="en-US" altLang="en-US" sz="1400"/>
              <a:t>Smaller countries like Brazil and South Korea are more visible due to logarithmic scaling.</a:t>
            </a:r>
          </a:p>
          <a:p>
            <a:pPr fontAlgn="base">
              <a:spcBef>
                <a:spcPct val="0"/>
              </a:spcBef>
              <a:spcAft>
                <a:spcPts val="600"/>
              </a:spcAft>
            </a:pPr>
            <a:r>
              <a:rPr lang="en-US" altLang="en-US" sz="1400"/>
              <a:t>Effective for showing contributions from countries with minimal launches.</a:t>
            </a:r>
          </a:p>
          <a:p>
            <a:pPr marL="0" indent="0" fontAlgn="base">
              <a:spcBef>
                <a:spcPct val="0"/>
              </a:spcBef>
              <a:spcAft>
                <a:spcPts val="600"/>
              </a:spcAft>
              <a:buNone/>
            </a:pPr>
            <a:r>
              <a:rPr lang="en-US" altLang="en-US" sz="1400" b="1"/>
              <a:t>Figure 2: Total Launches (Linear Scale):</a:t>
            </a:r>
          </a:p>
          <a:p>
            <a:pPr fontAlgn="base">
              <a:spcBef>
                <a:spcPct val="0"/>
              </a:spcBef>
              <a:spcAft>
                <a:spcPts val="600"/>
              </a:spcAft>
            </a:pPr>
            <a:r>
              <a:rPr lang="en-US" altLang="en-US" sz="1400"/>
              <a:t>Ranks countries by their total number of launches.</a:t>
            </a:r>
          </a:p>
          <a:p>
            <a:pPr fontAlgn="base">
              <a:spcBef>
                <a:spcPct val="0"/>
              </a:spcBef>
              <a:spcAft>
                <a:spcPts val="600"/>
              </a:spcAft>
            </a:pPr>
            <a:r>
              <a:rPr lang="en-US" altLang="en-US" sz="1400"/>
              <a:t>Shows Russia and the USA as leaders, with Kazakhstan, France, and China following.</a:t>
            </a:r>
          </a:p>
          <a:p>
            <a:pPr fontAlgn="base">
              <a:spcBef>
                <a:spcPct val="0"/>
              </a:spcBef>
              <a:spcAft>
                <a:spcPts val="600"/>
              </a:spcAft>
            </a:pPr>
            <a:r>
              <a:rPr lang="en-US" altLang="en-US" sz="1400"/>
              <a:t>Linear scaling provides an intuitive understanding of launch frequencies for dominant nations.</a:t>
            </a:r>
          </a:p>
          <a:p>
            <a:pPr fontAlgn="base">
              <a:spcBef>
                <a:spcPct val="0"/>
              </a:spcBef>
              <a:spcAft>
                <a:spcPts val="600"/>
              </a:spcAft>
            </a:pPr>
            <a:endParaRPr lang="en-US" altLang="en-US" sz="1400"/>
          </a:p>
          <a:p>
            <a:pPr marL="0" indent="0" fontAlgn="base">
              <a:spcBef>
                <a:spcPct val="0"/>
              </a:spcBef>
              <a:spcAft>
                <a:spcPts val="600"/>
              </a:spcAft>
              <a:buNone/>
            </a:pPr>
            <a:r>
              <a:rPr lang="en-US" altLang="en-US" sz="2400" b="1"/>
              <a:t>Both fail to reveal trends or evolution over time.</a:t>
            </a:r>
          </a:p>
          <a:p>
            <a:pPr marL="0" indent="0" fontAlgn="base">
              <a:spcBef>
                <a:spcPct val="0"/>
              </a:spcBef>
              <a:spcAft>
                <a:spcPts val="600"/>
              </a:spcAft>
              <a:buNone/>
            </a:pPr>
            <a:endParaRPr lang="en-US" altLang="en-US" sz="1400"/>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592608" y="2337705"/>
            <a:ext cx="6361472" cy="10699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do global space launch activities evolve over time across different countries, and what patterns emerge regarding the contributions and growth of major space programs?</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643" y="3542224"/>
            <a:ext cx="3563332" cy="3023409"/>
          </a:xfrm>
          <a:prstGeom prst="rect">
            <a:avLst/>
          </a:prstGeom>
        </p:spPr>
      </p:pic>
    </p:spTree>
    <p:extLst>
      <p:ext uri="{BB962C8B-B14F-4D97-AF65-F5344CB8AC3E}">
        <p14:creationId xmlns:p14="http://schemas.microsoft.com/office/powerpoint/2010/main" val="24844655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225105" y="3413723"/>
            <a:ext cx="5265925" cy="3115963"/>
          </a:xfrm>
        </p:spPr>
        <p:txBody>
          <a:bodyPr vert="horz" lIns="91440" tIns="45720" rIns="91440" bIns="45720" rtlCol="0" anchor="ctr">
            <a:normAutofit lnSpcReduction="10000"/>
          </a:bodyPr>
          <a:lstStyle/>
          <a:p>
            <a:pPr marL="0" indent="0" fontAlgn="base">
              <a:spcBef>
                <a:spcPct val="0"/>
              </a:spcBef>
              <a:spcAft>
                <a:spcPts val="600"/>
              </a:spcAft>
              <a:buNone/>
            </a:pPr>
            <a:r>
              <a:rPr lang="en-US" altLang="en-US" sz="1400" b="1"/>
              <a:t>Temporal Trends:</a:t>
            </a:r>
          </a:p>
          <a:p>
            <a:pPr fontAlgn="base">
              <a:spcBef>
                <a:spcPct val="0"/>
              </a:spcBef>
              <a:spcAft>
                <a:spcPts val="600"/>
              </a:spcAft>
            </a:pPr>
            <a:r>
              <a:rPr lang="en-US" altLang="en-US" sz="1400"/>
              <a:t>Displays launch activity over time, making it possible to identify when specific countries were most active.</a:t>
            </a:r>
          </a:p>
          <a:p>
            <a:pPr fontAlgn="base">
              <a:spcBef>
                <a:spcPct val="0"/>
              </a:spcBef>
              <a:spcAft>
                <a:spcPts val="600"/>
              </a:spcAft>
            </a:pPr>
            <a:r>
              <a:rPr lang="en-US" altLang="en-US" sz="1400"/>
              <a:t>Highlights surges in activity (e.g., Russia during the Cold War and China's growth in recent years).</a:t>
            </a:r>
          </a:p>
          <a:p>
            <a:pPr marL="0" indent="0" fontAlgn="base">
              <a:spcBef>
                <a:spcPct val="0"/>
              </a:spcBef>
              <a:spcAft>
                <a:spcPts val="600"/>
              </a:spcAft>
              <a:buNone/>
            </a:pPr>
            <a:r>
              <a:rPr lang="en-US" altLang="en-US" sz="1400" b="1"/>
              <a:t>Comparative Insights: </a:t>
            </a:r>
          </a:p>
          <a:p>
            <a:pPr fontAlgn="base">
              <a:spcBef>
                <a:spcPct val="0"/>
              </a:spcBef>
              <a:spcAft>
                <a:spcPts val="600"/>
              </a:spcAft>
            </a:pPr>
            <a:r>
              <a:rPr lang="en-US" altLang="en-US" sz="1400"/>
              <a:t>Shows relative consistency for countries like the USA and Russia, while others like China and India display emerging trends.</a:t>
            </a:r>
          </a:p>
          <a:p>
            <a:pPr fontAlgn="base">
              <a:spcBef>
                <a:spcPct val="0"/>
              </a:spcBef>
              <a:spcAft>
                <a:spcPts val="600"/>
              </a:spcAft>
            </a:pPr>
            <a:r>
              <a:rPr lang="en-US" altLang="en-US" sz="1400"/>
              <a:t>Captures periods of inactivity or lower contributions for countries like Brazil and South Korea.</a:t>
            </a:r>
          </a:p>
          <a:p>
            <a:pPr marL="0" indent="0" fontAlgn="base">
              <a:spcBef>
                <a:spcPct val="0"/>
              </a:spcBef>
              <a:spcAft>
                <a:spcPts val="600"/>
              </a:spcAft>
              <a:buNone/>
            </a:pPr>
            <a:r>
              <a:rPr lang="en-US" altLang="en-US" sz="1400" b="1"/>
              <a:t>Depth of Information:</a:t>
            </a:r>
          </a:p>
          <a:p>
            <a:pPr fontAlgn="base">
              <a:spcBef>
                <a:spcPct val="0"/>
              </a:spcBef>
              <a:spcAft>
                <a:spcPts val="600"/>
              </a:spcAft>
            </a:pPr>
            <a:r>
              <a:rPr lang="en-US" altLang="en-US" sz="1400"/>
              <a:t>Enables identification of peak years and strategic shifts in global space exploration efforts.</a:t>
            </a:r>
          </a:p>
        </p:txBody>
      </p:sp>
      <p:graphicFrame>
        <p:nvGraphicFramePr>
          <p:cNvPr id="57" name="Text Placeholder 2">
            <a:extLst>
              <a:ext uri="{FF2B5EF4-FFF2-40B4-BE49-F238E27FC236}">
                <a16:creationId xmlns:a16="http://schemas.microsoft.com/office/drawing/2014/main" id="{4042D3F0-FBE3-23A2-87DA-B243F888AD94}"/>
              </a:ext>
            </a:extLst>
          </p:cNvPr>
          <p:cNvGraphicFramePr/>
          <p:nvPr>
            <p:extLst>
              <p:ext uri="{D42A27DB-BD31-4B8C-83A1-F6EECF244321}">
                <p14:modId xmlns:p14="http://schemas.microsoft.com/office/powerpoint/2010/main" val="3479624768"/>
              </p:ext>
            </p:extLst>
          </p:nvPr>
        </p:nvGraphicFramePr>
        <p:xfrm>
          <a:off x="5716136" y="3081563"/>
          <a:ext cx="6403142" cy="384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FEFC8AE-A095-4D33-AD23-1FA3982F3A40}"/>
              </a:ext>
            </a:extLst>
          </p:cNvPr>
          <p:cNvSpPr txBox="1"/>
          <p:nvPr/>
        </p:nvSpPr>
        <p:spPr>
          <a:xfrm>
            <a:off x="8558060" y="3517484"/>
            <a:ext cx="1736665" cy="369332"/>
          </a:xfrm>
          <a:prstGeom prst="rect">
            <a:avLst/>
          </a:prstGeom>
          <a:noFill/>
        </p:spPr>
        <p:txBody>
          <a:bodyPr wrap="square" rtlCol="0">
            <a:spAutoFit/>
          </a:bodyPr>
          <a:lstStyle/>
          <a:p>
            <a:r>
              <a:rPr lang="en-US" b="1"/>
              <a:t>Insights</a:t>
            </a:r>
            <a:endParaRPr lang="en-IN" b="1"/>
          </a:p>
        </p:txBody>
      </p:sp>
      <p:sp>
        <p:nvSpPr>
          <p:cNvPr id="14" name="Text Placeholder 2">
            <a:extLst>
              <a:ext uri="{FF2B5EF4-FFF2-40B4-BE49-F238E27FC236}">
                <a16:creationId xmlns:a16="http://schemas.microsoft.com/office/drawing/2014/main" id="{C93F5C91-F5B7-4BB2-9514-9E314DBA609E}"/>
              </a:ext>
            </a:extLst>
          </p:cNvPr>
          <p:cNvSpPr txBox="1">
            <a:spLocks/>
          </p:cNvSpPr>
          <p:nvPr/>
        </p:nvSpPr>
        <p:spPr>
          <a:xfrm>
            <a:off x="328608" y="1105850"/>
            <a:ext cx="3536382" cy="104096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Why the Heatmap is Better?</a:t>
            </a:r>
            <a:endParaRPr lang="en-US" alt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4538" y="195394"/>
            <a:ext cx="6332181" cy="3145123"/>
          </a:xfrm>
          <a:prstGeom prst="rect">
            <a:avLst/>
          </a:prstGeom>
        </p:spPr>
      </p:pic>
    </p:spTree>
    <p:extLst>
      <p:ext uri="{BB962C8B-B14F-4D97-AF65-F5344CB8AC3E}">
        <p14:creationId xmlns:p14="http://schemas.microsoft.com/office/powerpoint/2010/main" val="3611454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5898000" y="33348"/>
            <a:ext cx="5651040" cy="1638377"/>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Mission Outcomes Across Countries</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48" y="486835"/>
            <a:ext cx="3742977" cy="2569922"/>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569464" y="2663705"/>
            <a:ext cx="6351976" cy="3282250"/>
          </a:xfrm>
        </p:spPr>
        <p:txBody>
          <a:bodyPr vert="horz" lIns="91440" tIns="45720" rIns="91440" bIns="45720" rtlCol="0" anchor="ctr">
            <a:normAutofit/>
          </a:bodyPr>
          <a:lstStyle/>
          <a:p>
            <a:pPr marL="0" indent="0" fontAlgn="base">
              <a:spcBef>
                <a:spcPct val="0"/>
              </a:spcBef>
              <a:spcAft>
                <a:spcPts val="600"/>
              </a:spcAft>
              <a:buNone/>
            </a:pPr>
            <a:r>
              <a:rPr lang="en-US" altLang="en-US" sz="1050" b="1"/>
              <a:t>Radial Chart:</a:t>
            </a:r>
          </a:p>
          <a:p>
            <a:pPr marL="0" indent="0" fontAlgn="base">
              <a:spcBef>
                <a:spcPct val="0"/>
              </a:spcBef>
              <a:spcAft>
                <a:spcPts val="600"/>
              </a:spcAft>
              <a:buNone/>
            </a:pPr>
            <a:r>
              <a:rPr lang="en-US" altLang="en-US" sz="1050"/>
              <a:t>High-level overview of mission success rates across countries.</a:t>
            </a:r>
          </a:p>
          <a:p>
            <a:pPr marL="0" indent="0" fontAlgn="base">
              <a:spcBef>
                <a:spcPct val="0"/>
              </a:spcBef>
              <a:spcAft>
                <a:spcPts val="600"/>
              </a:spcAft>
              <a:buNone/>
            </a:pPr>
            <a:r>
              <a:rPr lang="en-US" altLang="en-US" sz="1050" b="1"/>
              <a:t>Strengths:</a:t>
            </a:r>
          </a:p>
          <a:p>
            <a:pPr fontAlgn="base">
              <a:spcBef>
                <a:spcPct val="0"/>
              </a:spcBef>
              <a:spcAft>
                <a:spcPts val="600"/>
              </a:spcAft>
            </a:pPr>
            <a:r>
              <a:rPr lang="en-US" altLang="en-US" sz="1050"/>
              <a:t>Easy to understand for basic country-level comparisons. Highlights dominant outcomes like "Success" visually.</a:t>
            </a:r>
          </a:p>
          <a:p>
            <a:pPr marL="0" indent="0" fontAlgn="base">
              <a:spcBef>
                <a:spcPct val="0"/>
              </a:spcBef>
              <a:spcAft>
                <a:spcPts val="600"/>
              </a:spcAft>
              <a:buNone/>
            </a:pPr>
            <a:r>
              <a:rPr lang="en-US" altLang="en-US" sz="1050" b="1"/>
              <a:t>Weaknesses:</a:t>
            </a:r>
          </a:p>
          <a:p>
            <a:pPr fontAlgn="base">
              <a:spcBef>
                <a:spcPct val="0"/>
              </a:spcBef>
              <a:spcAft>
                <a:spcPts val="600"/>
              </a:spcAft>
            </a:pPr>
            <a:r>
              <a:rPr lang="en-US" altLang="en-US" sz="1050"/>
              <a:t>Lacks deeper dimensions like company contributions or detailed outcomes. Poor hierarchy for drilling into specifics.</a:t>
            </a:r>
          </a:p>
          <a:p>
            <a:pPr fontAlgn="base">
              <a:spcBef>
                <a:spcPct val="0"/>
              </a:spcBef>
              <a:spcAft>
                <a:spcPts val="600"/>
              </a:spcAft>
            </a:pPr>
            <a:endParaRPr lang="en-US" altLang="en-US" sz="1050"/>
          </a:p>
          <a:p>
            <a:pPr marL="0" indent="0" fontAlgn="base">
              <a:spcBef>
                <a:spcPct val="0"/>
              </a:spcBef>
              <a:spcAft>
                <a:spcPts val="600"/>
              </a:spcAft>
              <a:buNone/>
            </a:pPr>
            <a:r>
              <a:rPr lang="en-US" altLang="en-US" sz="1050" b="1"/>
              <a:t>Initial Sunburst Chart:</a:t>
            </a:r>
          </a:p>
          <a:p>
            <a:pPr fontAlgn="base">
              <a:spcBef>
                <a:spcPct val="0"/>
              </a:spcBef>
              <a:spcAft>
                <a:spcPts val="600"/>
              </a:spcAft>
            </a:pPr>
            <a:r>
              <a:rPr lang="en-US" altLang="en-US" sz="1050"/>
              <a:t>Introduces a hierarchy (country-level breakdown). Clearer visualization of mission counts per country.</a:t>
            </a:r>
          </a:p>
          <a:p>
            <a:pPr marL="0" indent="0" fontAlgn="base">
              <a:spcBef>
                <a:spcPct val="0"/>
              </a:spcBef>
              <a:spcAft>
                <a:spcPts val="600"/>
              </a:spcAft>
              <a:buNone/>
            </a:pPr>
            <a:r>
              <a:rPr lang="en-US" altLang="en-US" sz="1050" b="1"/>
              <a:t>Strengths:</a:t>
            </a:r>
          </a:p>
          <a:p>
            <a:pPr fontAlgn="base">
              <a:spcBef>
                <a:spcPct val="0"/>
              </a:spcBef>
              <a:spcAft>
                <a:spcPts val="600"/>
              </a:spcAft>
            </a:pPr>
            <a:r>
              <a:rPr lang="en-US" altLang="en-US" sz="1050"/>
              <a:t>Better at summarizing mission frequencies. Maintains clarity while adding more data.</a:t>
            </a:r>
          </a:p>
          <a:p>
            <a:pPr marL="0" indent="0" fontAlgn="base">
              <a:spcBef>
                <a:spcPct val="0"/>
              </a:spcBef>
              <a:spcAft>
                <a:spcPts val="600"/>
              </a:spcAft>
              <a:buNone/>
            </a:pPr>
            <a:r>
              <a:rPr lang="en-US" altLang="en-US" sz="1050" b="1"/>
              <a:t>Weaknesses:</a:t>
            </a:r>
          </a:p>
          <a:p>
            <a:pPr fontAlgn="base">
              <a:spcBef>
                <a:spcPct val="0"/>
              </a:spcBef>
              <a:spcAft>
                <a:spcPts val="600"/>
              </a:spcAft>
            </a:pPr>
            <a:r>
              <a:rPr lang="en-US" altLang="en-US" sz="1050"/>
              <a:t>Still lacks company-level breakdown and granular insights.</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569464" y="1705073"/>
            <a:ext cx="6361472" cy="90615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can visualization techniques evolve to better represent mission outcomes across countries and companies while ensuring clarity and depth?</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rotWithShape="1">
          <a:blip r:embed="rId3">
            <a:extLst>
              <a:ext uri="{28A0092B-C50C-407E-A947-70E740481C1C}">
                <a14:useLocalDpi xmlns:a14="http://schemas.microsoft.com/office/drawing/2010/main" val="0"/>
              </a:ext>
            </a:extLst>
          </a:blip>
          <a:srcRect r="52909"/>
          <a:stretch/>
        </p:blipFill>
        <p:spPr>
          <a:xfrm>
            <a:off x="270560" y="3882725"/>
            <a:ext cx="3575575" cy="2783200"/>
          </a:xfrm>
          <a:prstGeom prst="rect">
            <a:avLst/>
          </a:prstGeom>
        </p:spPr>
      </p:pic>
      <p:pic>
        <p:nvPicPr>
          <p:cNvPr id="13" name="Picture 12">
            <a:extLst>
              <a:ext uri="{FF2B5EF4-FFF2-40B4-BE49-F238E27FC236}">
                <a16:creationId xmlns:a16="http://schemas.microsoft.com/office/drawing/2014/main" id="{F26A47EB-48E0-4832-8B6E-77C66B51950A}"/>
              </a:ext>
            </a:extLst>
          </p:cNvPr>
          <p:cNvPicPr>
            <a:picLocks noChangeAspect="1"/>
          </p:cNvPicPr>
          <p:nvPr/>
        </p:nvPicPr>
        <p:blipFill rotWithShape="1">
          <a:blip r:embed="rId3">
            <a:extLst>
              <a:ext uri="{28A0092B-C50C-407E-A947-70E740481C1C}">
                <a14:useLocalDpi xmlns:a14="http://schemas.microsoft.com/office/drawing/2010/main" val="0"/>
              </a:ext>
            </a:extLst>
          </a:blip>
          <a:srcRect l="86681"/>
          <a:stretch/>
        </p:blipFill>
        <p:spPr>
          <a:xfrm>
            <a:off x="4372020" y="3542224"/>
            <a:ext cx="887258" cy="3104791"/>
          </a:xfrm>
          <a:prstGeom prst="rect">
            <a:avLst/>
          </a:prstGeom>
        </p:spPr>
      </p:pic>
    </p:spTree>
    <p:extLst>
      <p:ext uri="{BB962C8B-B14F-4D97-AF65-F5344CB8AC3E}">
        <p14:creationId xmlns:p14="http://schemas.microsoft.com/office/powerpoint/2010/main" val="7372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rotWithShape="1">
          <a:blip r:embed="rId2">
            <a:extLst>
              <a:ext uri="{28A0092B-C50C-407E-A947-70E740481C1C}">
                <a14:useLocalDpi xmlns:a14="http://schemas.microsoft.com/office/drawing/2010/main" val="0"/>
              </a:ext>
            </a:extLst>
          </a:blip>
          <a:srcRect t="5635"/>
          <a:stretch/>
        </p:blipFill>
        <p:spPr>
          <a:xfrm>
            <a:off x="4247556" y="209974"/>
            <a:ext cx="3840642" cy="3516136"/>
          </a:xfrm>
          <a:prstGeom prst="rect">
            <a:avLst/>
          </a:prstGeom>
        </p:spPr>
      </p:pic>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297828" y="3413723"/>
            <a:ext cx="5265925" cy="3115963"/>
          </a:xfrm>
        </p:spPr>
        <p:txBody>
          <a:bodyPr vert="horz" lIns="91440" tIns="45720" rIns="91440" bIns="45720" rtlCol="0" anchor="ctr">
            <a:normAutofit/>
          </a:bodyPr>
          <a:lstStyle/>
          <a:p>
            <a:pPr marL="0" indent="0" fontAlgn="base">
              <a:spcBef>
                <a:spcPct val="0"/>
              </a:spcBef>
              <a:spcAft>
                <a:spcPts val="600"/>
              </a:spcAft>
              <a:buNone/>
            </a:pPr>
            <a:endParaRPr lang="en-US" altLang="en-US" sz="1400" b="1"/>
          </a:p>
          <a:p>
            <a:pPr marL="0" indent="0" fontAlgn="base">
              <a:spcBef>
                <a:spcPct val="0"/>
              </a:spcBef>
              <a:spcAft>
                <a:spcPts val="600"/>
              </a:spcAft>
              <a:buNone/>
            </a:pPr>
            <a:r>
              <a:rPr lang="en-US" altLang="en-US" sz="1400" b="1"/>
              <a:t>Hierarchy Integration: </a:t>
            </a:r>
          </a:p>
          <a:p>
            <a:pPr fontAlgn="base">
              <a:spcBef>
                <a:spcPct val="0"/>
              </a:spcBef>
              <a:spcAft>
                <a:spcPts val="600"/>
              </a:spcAft>
            </a:pPr>
            <a:r>
              <a:rPr lang="en-US" altLang="en-US" sz="1400"/>
              <a:t>Country &gt; Company &gt; Mission Outcome.</a:t>
            </a:r>
          </a:p>
          <a:p>
            <a:pPr fontAlgn="base">
              <a:spcBef>
                <a:spcPct val="0"/>
              </a:spcBef>
              <a:spcAft>
                <a:spcPts val="600"/>
              </a:spcAft>
            </a:pPr>
            <a:r>
              <a:rPr lang="en-US" altLang="en-US" sz="1400"/>
              <a:t>Each level provides actionable insights without overwhelming the viewer.</a:t>
            </a:r>
          </a:p>
          <a:p>
            <a:pPr marL="0" indent="0" fontAlgn="base">
              <a:spcBef>
                <a:spcPct val="0"/>
              </a:spcBef>
              <a:spcAft>
                <a:spcPts val="600"/>
              </a:spcAft>
              <a:buNone/>
            </a:pPr>
            <a:r>
              <a:rPr lang="en-US" altLang="en-US" sz="1400" b="1"/>
              <a:t>Granular Details: </a:t>
            </a:r>
          </a:p>
          <a:p>
            <a:pPr fontAlgn="base">
              <a:spcBef>
                <a:spcPct val="0"/>
              </a:spcBef>
              <a:spcAft>
                <a:spcPts val="600"/>
              </a:spcAft>
            </a:pPr>
            <a:r>
              <a:rPr lang="en-US" altLang="en-US" sz="1400"/>
              <a:t>Adds company-level contributions, showing how private vs government entities perform. </a:t>
            </a:r>
          </a:p>
          <a:p>
            <a:pPr fontAlgn="base">
              <a:spcBef>
                <a:spcPct val="0"/>
              </a:spcBef>
              <a:spcAft>
                <a:spcPts val="600"/>
              </a:spcAft>
            </a:pPr>
            <a:r>
              <a:rPr lang="en-US" altLang="en-US" sz="1400"/>
              <a:t>Breaks down mission statuses (Success, Failure) for each company. </a:t>
            </a:r>
          </a:p>
          <a:p>
            <a:pPr marL="0" indent="0" fontAlgn="base">
              <a:spcBef>
                <a:spcPct val="0"/>
              </a:spcBef>
              <a:spcAft>
                <a:spcPts val="600"/>
              </a:spcAft>
              <a:buNone/>
            </a:pPr>
            <a:r>
              <a:rPr lang="en-US" altLang="en-US" sz="1400" b="1"/>
              <a:t>Improved Usability: </a:t>
            </a:r>
          </a:p>
          <a:p>
            <a:pPr fontAlgn="base">
              <a:spcBef>
                <a:spcPct val="0"/>
              </a:spcBef>
              <a:spcAft>
                <a:spcPts val="600"/>
              </a:spcAft>
            </a:pPr>
            <a:r>
              <a:rPr lang="en-US" altLang="en-US" sz="1400"/>
              <a:t>Color-coded mission outcomes for better interpretation.</a:t>
            </a:r>
          </a:p>
          <a:p>
            <a:pPr fontAlgn="base">
              <a:spcBef>
                <a:spcPct val="0"/>
              </a:spcBef>
              <a:spcAft>
                <a:spcPts val="600"/>
              </a:spcAft>
            </a:pPr>
            <a:r>
              <a:rPr lang="en-US" altLang="en-US" sz="1400"/>
              <a:t>Maintains visual simplicity despite added complexity.</a:t>
            </a:r>
          </a:p>
        </p:txBody>
      </p:sp>
      <p:graphicFrame>
        <p:nvGraphicFramePr>
          <p:cNvPr id="57" name="Text Placeholder 2">
            <a:extLst>
              <a:ext uri="{FF2B5EF4-FFF2-40B4-BE49-F238E27FC236}">
                <a16:creationId xmlns:a16="http://schemas.microsoft.com/office/drawing/2014/main" id="{4042D3F0-FBE3-23A2-87DA-B243F888AD94}"/>
              </a:ext>
            </a:extLst>
          </p:cNvPr>
          <p:cNvGraphicFramePr/>
          <p:nvPr>
            <p:extLst>
              <p:ext uri="{D42A27DB-BD31-4B8C-83A1-F6EECF244321}">
                <p14:modId xmlns:p14="http://schemas.microsoft.com/office/powerpoint/2010/main" val="2805667150"/>
              </p:ext>
            </p:extLst>
          </p:nvPr>
        </p:nvGraphicFramePr>
        <p:xfrm>
          <a:off x="5716136" y="3081563"/>
          <a:ext cx="6403142" cy="3847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4FEFC8AE-A095-4D33-AD23-1FA3982F3A40}"/>
              </a:ext>
            </a:extLst>
          </p:cNvPr>
          <p:cNvSpPr txBox="1"/>
          <p:nvPr/>
        </p:nvSpPr>
        <p:spPr>
          <a:xfrm>
            <a:off x="8367072" y="3229057"/>
            <a:ext cx="1736665" cy="369332"/>
          </a:xfrm>
          <a:prstGeom prst="rect">
            <a:avLst/>
          </a:prstGeom>
          <a:noFill/>
        </p:spPr>
        <p:txBody>
          <a:bodyPr wrap="square" rtlCol="0">
            <a:spAutoFit/>
          </a:bodyPr>
          <a:lstStyle/>
          <a:p>
            <a:r>
              <a:rPr lang="en-US" b="1"/>
              <a:t>Insights</a:t>
            </a:r>
            <a:endParaRPr lang="en-IN" b="1"/>
          </a:p>
        </p:txBody>
      </p:sp>
      <p:sp>
        <p:nvSpPr>
          <p:cNvPr id="12" name="Text Placeholder 2">
            <a:extLst>
              <a:ext uri="{FF2B5EF4-FFF2-40B4-BE49-F238E27FC236}">
                <a16:creationId xmlns:a16="http://schemas.microsoft.com/office/drawing/2014/main" id="{B139F4FE-0A28-41E6-B001-1F0C96A7C752}"/>
              </a:ext>
            </a:extLst>
          </p:cNvPr>
          <p:cNvSpPr txBox="1">
            <a:spLocks/>
          </p:cNvSpPr>
          <p:nvPr/>
        </p:nvSpPr>
        <p:spPr>
          <a:xfrm>
            <a:off x="328608" y="1105850"/>
            <a:ext cx="3536382" cy="104096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Evolution of Sunburst Charts – From Country to Company Insights</a:t>
            </a:r>
            <a:endParaRPr lang="en-US" altLang="en-US"/>
          </a:p>
        </p:txBody>
      </p:sp>
    </p:spTree>
    <p:extLst>
      <p:ext uri="{BB962C8B-B14F-4D97-AF65-F5344CB8AC3E}">
        <p14:creationId xmlns:p14="http://schemas.microsoft.com/office/powerpoint/2010/main" val="3280107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5812658" y="199812"/>
            <a:ext cx="5396408" cy="797862"/>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Geographic Analysis</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07" y="199812"/>
            <a:ext cx="5106742" cy="3112114"/>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532430" y="2185770"/>
            <a:ext cx="6579946" cy="4123583"/>
          </a:xfrm>
        </p:spPr>
        <p:txBody>
          <a:bodyPr vert="horz" lIns="91440" tIns="45720" rIns="91440" bIns="45720" rtlCol="0" anchor="ctr">
            <a:normAutofit/>
          </a:bodyPr>
          <a:lstStyle/>
          <a:p>
            <a:pPr marL="0" indent="0" fontAlgn="base">
              <a:spcBef>
                <a:spcPct val="0"/>
              </a:spcBef>
              <a:spcAft>
                <a:spcPts val="600"/>
              </a:spcAft>
              <a:buNone/>
            </a:pPr>
            <a:r>
              <a:rPr lang="en-US" altLang="en-US" sz="1400" b="1"/>
              <a:t>Why Geo Analysis is Useful:</a:t>
            </a:r>
          </a:p>
          <a:p>
            <a:pPr marL="0" indent="0" fontAlgn="base">
              <a:spcBef>
                <a:spcPct val="0"/>
              </a:spcBef>
              <a:spcAft>
                <a:spcPts val="600"/>
              </a:spcAft>
              <a:buNone/>
            </a:pPr>
            <a:r>
              <a:rPr lang="en-US" altLang="en-US" sz="1400"/>
              <a:t>Geo analysis provides a clear spatial view of mission activity and failures, enabling easy identification of global trends. It aids in understanding regional disparities and highlights areas for technological investment or collaboration.</a:t>
            </a:r>
          </a:p>
          <a:p>
            <a:pPr marL="0" indent="0" fontAlgn="base">
              <a:spcBef>
                <a:spcPct val="0"/>
              </a:spcBef>
              <a:spcAft>
                <a:spcPts val="600"/>
              </a:spcAft>
              <a:buNone/>
            </a:pPr>
            <a:r>
              <a:rPr lang="en-US" altLang="en-US" sz="1400" b="1"/>
              <a:t>Combined Insights:</a:t>
            </a:r>
          </a:p>
          <a:p>
            <a:pPr fontAlgn="base">
              <a:spcBef>
                <a:spcPct val="0"/>
              </a:spcBef>
              <a:spcAft>
                <a:spcPts val="600"/>
              </a:spcAft>
            </a:pPr>
            <a:r>
              <a:rPr lang="en-US" altLang="en-US" sz="1400" b="1"/>
              <a:t>High Activity vs. High Failure Rates: </a:t>
            </a:r>
            <a:r>
              <a:rPr lang="en-US" altLang="en-US" sz="1400"/>
              <a:t>Dominant nations like Russia, the USA, and China lead in launches but face high failure rates, showcasing the risks of ambitious programs.</a:t>
            </a:r>
          </a:p>
          <a:p>
            <a:pPr fontAlgn="base">
              <a:spcBef>
                <a:spcPct val="0"/>
              </a:spcBef>
              <a:spcAft>
                <a:spcPts val="600"/>
              </a:spcAft>
            </a:pPr>
            <a:r>
              <a:rPr lang="en-US" altLang="en-US" sz="1400" b="1"/>
              <a:t>Emerging Nations: </a:t>
            </a:r>
            <a:r>
              <a:rPr lang="en-US" altLang="en-US" sz="1400"/>
              <a:t>Countries like India and Brazil have fewer launches and lower failure rates, reflecting a cautious and strategic approach to space exploration.</a:t>
            </a:r>
          </a:p>
          <a:p>
            <a:pPr fontAlgn="base">
              <a:spcBef>
                <a:spcPct val="0"/>
              </a:spcBef>
              <a:spcAft>
                <a:spcPts val="600"/>
              </a:spcAft>
            </a:pPr>
            <a:r>
              <a:rPr lang="en-US" altLang="en-US" sz="1400" b="1"/>
              <a:t>Risk-Reward Dynamics: </a:t>
            </a:r>
            <a:r>
              <a:rPr lang="en-US" altLang="en-US" sz="1400"/>
              <a:t>A strong correlation exists between higher mission frequency and failure rates, emphasizing the trade-offs in scaling space capabilities.</a:t>
            </a:r>
          </a:p>
          <a:p>
            <a:pPr fontAlgn="base">
              <a:spcBef>
                <a:spcPct val="0"/>
              </a:spcBef>
              <a:spcAft>
                <a:spcPts val="600"/>
              </a:spcAft>
            </a:pPr>
            <a:r>
              <a:rPr lang="en-US" altLang="en-US" sz="1400" b="1"/>
              <a:t>Global Trends: </a:t>
            </a:r>
            <a:r>
              <a:rPr lang="en-US" altLang="en-US" sz="1400"/>
              <a:t>Geographic patterns reveal the maturity of space programs, with high-performing countries driving innovation while others focus on foundational growth.</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661102" y="1115828"/>
            <a:ext cx="6361472" cy="10699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do countries with high space mission activity balance their success rates with the challenges of frequent failures, and what patterns emerge globally from this comparison?</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06" y="3535912"/>
            <a:ext cx="5210723" cy="3122276"/>
          </a:xfrm>
          <a:prstGeom prst="rect">
            <a:avLst/>
          </a:prstGeom>
        </p:spPr>
      </p:pic>
    </p:spTree>
    <p:extLst>
      <p:ext uri="{BB962C8B-B14F-4D97-AF65-F5344CB8AC3E}">
        <p14:creationId xmlns:p14="http://schemas.microsoft.com/office/powerpoint/2010/main" val="1974963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5812658" y="199812"/>
            <a:ext cx="5396408" cy="797862"/>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Predictive Modeling</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07" y="575036"/>
            <a:ext cx="5106742" cy="2366128"/>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532430" y="2185770"/>
            <a:ext cx="6579946" cy="4123583"/>
          </a:xfrm>
        </p:spPr>
        <p:txBody>
          <a:bodyPr vert="horz" lIns="91440" tIns="45720" rIns="91440" bIns="45720" rtlCol="0" anchor="ctr">
            <a:normAutofit/>
          </a:bodyPr>
          <a:lstStyle/>
          <a:p>
            <a:pPr marL="0" indent="0" fontAlgn="base">
              <a:spcBef>
                <a:spcPct val="0"/>
              </a:spcBef>
              <a:spcAft>
                <a:spcPts val="600"/>
              </a:spcAft>
              <a:buNone/>
            </a:pPr>
            <a:r>
              <a:rPr lang="en-US" altLang="en-US" sz="1400" b="1"/>
              <a:t>Historical Growth Analysis (Graph 1):</a:t>
            </a:r>
          </a:p>
          <a:p>
            <a:pPr marL="0" indent="0" fontAlgn="base">
              <a:spcBef>
                <a:spcPct val="0"/>
              </a:spcBef>
              <a:spcAft>
                <a:spcPts val="600"/>
              </a:spcAft>
              <a:buNone/>
            </a:pPr>
            <a:r>
              <a:rPr lang="en-US" altLang="en-US" sz="1400"/>
              <a:t>The first graph highlights CASC's exponential growth over time, particularly in recent years, showcasing the rapid expansion of China's space program.</a:t>
            </a:r>
          </a:p>
          <a:p>
            <a:pPr marL="0" indent="0" fontAlgn="base">
              <a:spcBef>
                <a:spcPct val="0"/>
              </a:spcBef>
              <a:spcAft>
                <a:spcPts val="600"/>
              </a:spcAft>
              <a:buNone/>
            </a:pPr>
            <a:r>
              <a:rPr lang="en-US" altLang="en-US" sz="1400" b="1"/>
              <a:t>Future Growth Forecast (Graph 2):</a:t>
            </a:r>
          </a:p>
          <a:p>
            <a:pPr marL="0" indent="0" fontAlgn="base">
              <a:spcBef>
                <a:spcPct val="0"/>
              </a:spcBef>
              <a:spcAft>
                <a:spcPts val="600"/>
              </a:spcAft>
              <a:buNone/>
            </a:pPr>
            <a:r>
              <a:rPr lang="en-US" altLang="en-US" sz="1400"/>
              <a:t>The prediction graph indicates continued exponential growth for CASC, projecting over 43 launches per year by 2025, driven by technological advancements and strategic investments.</a:t>
            </a:r>
          </a:p>
          <a:p>
            <a:pPr marL="0" indent="0" fontAlgn="base">
              <a:spcBef>
                <a:spcPct val="0"/>
              </a:spcBef>
              <a:spcAft>
                <a:spcPts val="600"/>
              </a:spcAft>
              <a:buNone/>
            </a:pPr>
            <a:r>
              <a:rPr lang="en-US" altLang="en-US" sz="1400" b="1"/>
              <a:t>Strategic Implications:</a:t>
            </a:r>
          </a:p>
          <a:p>
            <a:pPr fontAlgn="base">
              <a:spcBef>
                <a:spcPct val="0"/>
              </a:spcBef>
              <a:spcAft>
                <a:spcPts val="600"/>
              </a:spcAft>
            </a:pPr>
            <a:r>
              <a:rPr lang="en-US" altLang="en-US" sz="1400"/>
              <a:t>The model's insights can guide funding decisions, foster international collaborations, and help CASC maintain competitive positioning against global leaders like SpaceX and </a:t>
            </a:r>
            <a:r>
              <a:rPr lang="en-US" altLang="en-US" sz="1400" err="1"/>
              <a:t>Roscosmos</a:t>
            </a:r>
            <a:r>
              <a:rPr lang="en-US" altLang="en-US" sz="1400"/>
              <a:t>.</a:t>
            </a:r>
          </a:p>
          <a:p>
            <a:pPr fontAlgn="base">
              <a:spcBef>
                <a:spcPct val="0"/>
              </a:spcBef>
              <a:spcAft>
                <a:spcPts val="600"/>
              </a:spcAft>
            </a:pPr>
            <a:r>
              <a:rPr lang="en-US" altLang="en-US" sz="1400"/>
              <a:t>Identifying exponential growth trends allows stakeholders to plan infrastructure and resource allocation to support the expanding program.</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661102" y="1115828"/>
            <a:ext cx="6361472" cy="10699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can predictive modeling help forecast the growth trajectory of space agencies like CASC and shape strategic decisions for future space exploration?</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06" y="3900973"/>
            <a:ext cx="5210723" cy="2569237"/>
          </a:xfrm>
          <a:prstGeom prst="rect">
            <a:avLst/>
          </a:prstGeom>
        </p:spPr>
      </p:pic>
    </p:spTree>
    <p:extLst>
      <p:ext uri="{BB962C8B-B14F-4D97-AF65-F5344CB8AC3E}">
        <p14:creationId xmlns:p14="http://schemas.microsoft.com/office/powerpoint/2010/main" val="37541565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188EA31-C4B1-42B8-8377-528EDACF1586}"/>
              </a:ext>
            </a:extLst>
          </p:cNvPr>
          <p:cNvSpPr txBox="1">
            <a:spLocks/>
          </p:cNvSpPr>
          <p:nvPr/>
        </p:nvSpPr>
        <p:spPr>
          <a:xfrm>
            <a:off x="9267909" y="2023110"/>
            <a:ext cx="246962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u="sng" kern="1200">
                <a:solidFill>
                  <a:schemeClr val="tx1"/>
                </a:solidFill>
                <a:effectLst>
                  <a:outerShdw blurRad="38100" dist="38100" dir="2700000" algn="tl">
                    <a:srgbClr val="000000">
                      <a:alpha val="43137"/>
                    </a:srgbClr>
                  </a:outerShdw>
                </a:effectLst>
                <a:latin typeface="+mj-lt"/>
                <a:ea typeface="+mj-ea"/>
                <a:cs typeface="+mj-cs"/>
              </a:rPr>
              <a:t>Dataset</a:t>
            </a:r>
          </a:p>
        </p:txBody>
      </p:sp>
      <p:sp>
        <p:nvSpPr>
          <p:cNvPr id="47" name="Rectangle 4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894B91-FB36-4B35-A43D-04C6EC862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8" y="1036948"/>
            <a:ext cx="7608304" cy="4458879"/>
          </a:xfrm>
          <a:prstGeom prst="rect">
            <a:avLst/>
          </a:prstGeom>
        </p:spPr>
      </p:pic>
      <p:sp>
        <p:nvSpPr>
          <p:cNvPr id="51" name="Rectangle 5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1919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F091B67-AA18-4349-B4C2-18AD7AFE6865}"/>
              </a:ext>
            </a:extLst>
          </p:cNvPr>
          <p:cNvSpPr>
            <a:spLocks noGrp="1"/>
          </p:cNvSpPr>
          <p:nvPr>
            <p:ph type="title"/>
          </p:nvPr>
        </p:nvSpPr>
        <p:spPr>
          <a:xfrm>
            <a:off x="631583" y="4798243"/>
            <a:ext cx="3876086" cy="501564"/>
          </a:xfrm>
        </p:spPr>
        <p:txBody>
          <a:bodyPr vert="horz" lIns="91440" tIns="45720" rIns="91440" bIns="45720" rtlCol="0" anchor="ctr">
            <a:normAutofit fontScale="90000"/>
          </a:bodyPr>
          <a:lstStyle/>
          <a:p>
            <a:r>
              <a:rPr lang="en-US" sz="3200" b="1" u="sng">
                <a:effectLst>
                  <a:outerShdw blurRad="38100" dist="38100" dir="2700000" algn="tl">
                    <a:srgbClr val="000000">
                      <a:alpha val="43137"/>
                    </a:srgbClr>
                  </a:outerShdw>
                </a:effectLst>
              </a:rPr>
              <a:t>Budgetary Efficiency</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4E66A0-DF78-49B3-B19A-5F2A2A8DEDD9}"/>
              </a:ext>
            </a:extLst>
          </p:cNvPr>
          <p:cNvPicPr>
            <a:picLocks noChangeAspect="1"/>
          </p:cNvPicPr>
          <p:nvPr/>
        </p:nvPicPr>
        <p:blipFill rotWithShape="1">
          <a:blip r:embed="rId2">
            <a:extLst>
              <a:ext uri="{28A0092B-C50C-407E-A947-70E740481C1C}">
                <a14:useLocalDpi xmlns:a14="http://schemas.microsoft.com/office/drawing/2010/main" val="0"/>
              </a:ext>
            </a:extLst>
          </a:blip>
          <a:srcRect b="8893"/>
          <a:stretch/>
        </p:blipFill>
        <p:spPr>
          <a:xfrm>
            <a:off x="959205" y="364142"/>
            <a:ext cx="10369645" cy="3991548"/>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57A751-CAA3-4063-8073-3FCD12C81BF3}"/>
              </a:ext>
            </a:extLst>
          </p:cNvPr>
          <p:cNvSpPr/>
          <p:nvPr/>
        </p:nvSpPr>
        <p:spPr>
          <a:xfrm>
            <a:off x="4957585" y="4588184"/>
            <a:ext cx="7234414" cy="241593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000" b="1"/>
              <a:t>Dominance of the USA: </a:t>
            </a:r>
            <a:r>
              <a:rPr lang="en-US" sz="1000"/>
              <a:t>The USA leads with 490 missions and a massive $105,287M budget, reflecting its unmatched investment in space exploration. This underscores its global dominance and strategic focus on maintaining leadership in the field.</a:t>
            </a:r>
          </a:p>
          <a:p>
            <a:pPr indent="-228600">
              <a:lnSpc>
                <a:spcPct val="90000"/>
              </a:lnSpc>
              <a:spcAft>
                <a:spcPts val="600"/>
              </a:spcAft>
              <a:buFont typeface="Arial" panose="020B0604020202020204" pitchFamily="34" charset="0"/>
              <a:buChar char="•"/>
            </a:pPr>
            <a:r>
              <a:rPr lang="en-US" sz="1000" b="1"/>
              <a:t>Efficient Players: </a:t>
            </a:r>
            <a:r>
              <a:rPr lang="en-US" sz="1000"/>
              <a:t>India (67 missions, $2,189M) and France (95 missions, $6,369M) achieve significant mission counts with relatively low budgets. These countries showcase a focus on cost-effective and innovative approaches to space exploration.</a:t>
            </a:r>
          </a:p>
          <a:p>
            <a:pPr indent="-228600">
              <a:lnSpc>
                <a:spcPct val="90000"/>
              </a:lnSpc>
              <a:spcAft>
                <a:spcPts val="600"/>
              </a:spcAft>
              <a:buFont typeface="Arial" panose="020B0604020202020204" pitchFamily="34" charset="0"/>
              <a:buChar char="•"/>
            </a:pPr>
            <a:r>
              <a:rPr lang="en-US" sz="1000" b="1"/>
              <a:t>Resource-Limited Efficiency: </a:t>
            </a:r>
            <a:r>
              <a:rPr lang="en-US" sz="1000"/>
              <a:t>New Zealand (13 missions, $98M) highlights the efficient use of limited resources by targeting selective and impactful missions. This approach demonstrates the potential of smaller players to contribute meaningfully to the space sector.</a:t>
            </a:r>
          </a:p>
          <a:p>
            <a:pPr indent="-228600">
              <a:lnSpc>
                <a:spcPct val="90000"/>
              </a:lnSpc>
              <a:spcAft>
                <a:spcPts val="600"/>
              </a:spcAft>
              <a:buFont typeface="Arial" panose="020B0604020202020204" pitchFamily="34" charset="0"/>
              <a:buChar char="•"/>
            </a:pPr>
            <a:r>
              <a:rPr lang="en-US" sz="1000" b="1"/>
              <a:t>Budget-Mission Disparities: </a:t>
            </a:r>
            <a:r>
              <a:rPr lang="en-US" sz="1000"/>
              <a:t>Kazakhstan and Russia exhibit higher costs per mission, suggesting their focus on complex and heavy-lift missions. This reflects their preference for ambitious programs that may involve higher technological or operational challenges.</a:t>
            </a:r>
          </a:p>
          <a:p>
            <a:pPr indent="-228600">
              <a:lnSpc>
                <a:spcPct val="90000"/>
              </a:lnSpc>
              <a:spcAft>
                <a:spcPts val="600"/>
              </a:spcAft>
              <a:buFont typeface="Arial" panose="020B0604020202020204" pitchFamily="34" charset="0"/>
              <a:buChar char="•"/>
            </a:pPr>
            <a:r>
              <a:rPr lang="en-US" sz="1000" b="1"/>
              <a:t>Strategic Implications: </a:t>
            </a:r>
            <a:r>
              <a:rPr lang="en-US" sz="1000"/>
              <a:t>Collaborative missions and cost-effective technologies can help resource-constrained nations maximize their participation in space exploration. Leading nations can leverage their budgets to innovate, maintain dominance, and foster global partnerships.</a:t>
            </a:r>
          </a:p>
        </p:txBody>
      </p:sp>
      <p:sp>
        <p:nvSpPr>
          <p:cNvPr id="12" name="Text Placeholder 2">
            <a:extLst>
              <a:ext uri="{FF2B5EF4-FFF2-40B4-BE49-F238E27FC236}">
                <a16:creationId xmlns:a16="http://schemas.microsoft.com/office/drawing/2014/main" id="{53711B68-2945-4813-97DE-58520B0F0685}"/>
              </a:ext>
            </a:extLst>
          </p:cNvPr>
          <p:cNvSpPr txBox="1">
            <a:spLocks/>
          </p:cNvSpPr>
          <p:nvPr/>
        </p:nvSpPr>
        <p:spPr>
          <a:xfrm>
            <a:off x="176846" y="5401559"/>
            <a:ext cx="4431872" cy="11799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do budgetary allocations influence the efficiency of space missions across countries, and what patterns emerge from their spending and outcomes?</a:t>
            </a:r>
            <a:endParaRPr lang="en-US" altLang="en-US" sz="1800"/>
          </a:p>
        </p:txBody>
      </p:sp>
    </p:spTree>
    <p:extLst>
      <p:ext uri="{BB962C8B-B14F-4D97-AF65-F5344CB8AC3E}">
        <p14:creationId xmlns:p14="http://schemas.microsoft.com/office/powerpoint/2010/main" val="36007028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A50B7-98DD-4BC6-BDC0-13115CD545A4}"/>
              </a:ext>
            </a:extLst>
          </p:cNvPr>
          <p:cNvSpPr>
            <a:spLocks noGrp="1"/>
          </p:cNvSpPr>
          <p:nvPr>
            <p:ph type="title"/>
          </p:nvPr>
        </p:nvSpPr>
        <p:spPr>
          <a:xfrm>
            <a:off x="5842208" y="1095678"/>
            <a:ext cx="5651040" cy="866394"/>
          </a:xfrm>
        </p:spPr>
        <p:txBody>
          <a:bodyPr vert="horz" lIns="91440" tIns="45720" rIns="91440" bIns="45720" rtlCol="0" anchor="b">
            <a:normAutofit/>
          </a:bodyPr>
          <a:lstStyle/>
          <a:p>
            <a:r>
              <a:rPr lang="en-US" sz="4800" b="1" u="sng">
                <a:effectLst>
                  <a:outerShdw blurRad="38100" dist="38100" dir="2700000" algn="tl">
                    <a:srgbClr val="000000">
                      <a:alpha val="43137"/>
                    </a:srgbClr>
                  </a:outerShdw>
                </a:effectLst>
              </a:rPr>
              <a:t>Space Race</a:t>
            </a:r>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16" y="199812"/>
            <a:ext cx="3610466" cy="3112114"/>
          </a:xfrm>
          <a:prstGeom prst="rect">
            <a:avLst/>
          </a:prstGeom>
        </p:spPr>
      </p:pic>
      <p:sp>
        <p:nvSpPr>
          <p:cNvPr id="3" name="Text Placeholder 2">
            <a:extLst>
              <a:ext uri="{FF2B5EF4-FFF2-40B4-BE49-F238E27FC236}">
                <a16:creationId xmlns:a16="http://schemas.microsoft.com/office/drawing/2014/main" id="{5F4B9F32-915A-44E6-DF09-3ADE21A0FCE4}"/>
              </a:ext>
            </a:extLst>
          </p:cNvPr>
          <p:cNvSpPr>
            <a:spLocks noGrp="1"/>
          </p:cNvSpPr>
          <p:nvPr>
            <p:ph type="body" idx="1"/>
          </p:nvPr>
        </p:nvSpPr>
        <p:spPr>
          <a:xfrm>
            <a:off x="5849769" y="3468279"/>
            <a:ext cx="5643479" cy="2320424"/>
          </a:xfrm>
        </p:spPr>
        <p:txBody>
          <a:bodyPr vert="horz" lIns="91440" tIns="45720" rIns="91440" bIns="45720" rtlCol="0" anchor="ctr">
            <a:normAutofit/>
          </a:bodyPr>
          <a:lstStyle/>
          <a:p>
            <a:pPr marL="0" indent="0" fontAlgn="base">
              <a:spcBef>
                <a:spcPct val="0"/>
              </a:spcBef>
              <a:spcAft>
                <a:spcPts val="600"/>
              </a:spcAft>
              <a:buNone/>
            </a:pPr>
            <a:r>
              <a:rPr lang="en-US" altLang="en-US" sz="1100" b="1"/>
              <a:t>Total Launches (Pie Chart):</a:t>
            </a:r>
          </a:p>
          <a:p>
            <a:pPr fontAlgn="base">
              <a:spcBef>
                <a:spcPct val="0"/>
              </a:spcBef>
              <a:spcAft>
                <a:spcPts val="600"/>
              </a:spcAft>
            </a:pPr>
            <a:r>
              <a:rPr lang="en-US" altLang="en-US" sz="1100"/>
              <a:t>The USSR led with 72.8% of total launches, while the USA contributed 27.2% during the Cold War era, showcasing the USSR’s dominance in launch frequency.</a:t>
            </a:r>
          </a:p>
          <a:p>
            <a:pPr marL="0" indent="0" fontAlgn="base">
              <a:spcBef>
                <a:spcPct val="0"/>
              </a:spcBef>
              <a:spcAft>
                <a:spcPts val="600"/>
              </a:spcAft>
              <a:buNone/>
            </a:pPr>
            <a:r>
              <a:rPr lang="en-US" altLang="en-US" sz="1100" b="1"/>
              <a:t>Yearly Launch Trends (Bar Chart):</a:t>
            </a:r>
          </a:p>
          <a:p>
            <a:pPr fontAlgn="base">
              <a:spcBef>
                <a:spcPct val="0"/>
              </a:spcBef>
              <a:spcAft>
                <a:spcPts val="600"/>
              </a:spcAft>
            </a:pPr>
            <a:r>
              <a:rPr lang="en-US" altLang="en-US" sz="1100"/>
              <a:t>The USSR consistently outpaced the USA in yearly launches, peaking in the 1970s, highlighting the USSR's aggressive launch strategy.</a:t>
            </a:r>
          </a:p>
          <a:p>
            <a:pPr fontAlgn="base">
              <a:spcBef>
                <a:spcPct val="0"/>
              </a:spcBef>
              <a:spcAft>
                <a:spcPts val="600"/>
              </a:spcAft>
            </a:pPr>
            <a:r>
              <a:rPr lang="en-US" altLang="en-US" sz="1100"/>
              <a:t>Declines in the 1980s for both nations point to economic pressures for the USSR and a strategic shift for the USA toward quality over quantity.</a:t>
            </a:r>
          </a:p>
          <a:p>
            <a:pPr marL="0" indent="0" fontAlgn="base">
              <a:spcBef>
                <a:spcPct val="0"/>
              </a:spcBef>
              <a:spcAft>
                <a:spcPts val="600"/>
              </a:spcAft>
              <a:buNone/>
            </a:pPr>
            <a:r>
              <a:rPr lang="en-US" altLang="en-US" sz="1100" b="1"/>
              <a:t>Key Insight:</a:t>
            </a:r>
          </a:p>
          <a:p>
            <a:pPr fontAlgn="base">
              <a:spcBef>
                <a:spcPct val="0"/>
              </a:spcBef>
              <a:spcAft>
                <a:spcPts val="600"/>
              </a:spcAft>
            </a:pPr>
            <a:r>
              <a:rPr lang="en-US" altLang="en-US" sz="1100"/>
              <a:t>The USSR's state-centric model focused on volume, while the USA's measured approach reflected an increasing alignment with private-sector capabilities.</a:t>
            </a:r>
          </a:p>
        </p:txBody>
      </p:sp>
      <p:sp>
        <p:nvSpPr>
          <p:cNvPr id="7" name="Text Placeholder 2">
            <a:extLst>
              <a:ext uri="{FF2B5EF4-FFF2-40B4-BE49-F238E27FC236}">
                <a16:creationId xmlns:a16="http://schemas.microsoft.com/office/drawing/2014/main" id="{7891FBC4-A6FD-4281-BE6F-D13B6E00BB18}"/>
              </a:ext>
            </a:extLst>
          </p:cNvPr>
          <p:cNvSpPr txBox="1">
            <a:spLocks/>
          </p:cNvSpPr>
          <p:nvPr/>
        </p:nvSpPr>
        <p:spPr>
          <a:xfrm>
            <a:off x="5698920" y="2358740"/>
            <a:ext cx="6361472" cy="10699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How did technological strategies and organizational approaches influence launch rates and mission failures during the USA-USSR Space Race?</a:t>
            </a:r>
            <a:endParaRPr lang="en-US" altLang="en-US" sz="1400"/>
          </a:p>
        </p:txBody>
      </p:sp>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28" y="3533706"/>
            <a:ext cx="5193202" cy="3102760"/>
          </a:xfrm>
          <a:prstGeom prst="rect">
            <a:avLst/>
          </a:prstGeom>
        </p:spPr>
      </p:pic>
    </p:spTree>
    <p:extLst>
      <p:ext uri="{BB962C8B-B14F-4D97-AF65-F5344CB8AC3E}">
        <p14:creationId xmlns:p14="http://schemas.microsoft.com/office/powerpoint/2010/main" val="42824802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EA6610E-CA2F-474D-B2BD-8DD699923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54" y="20997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214"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307" y="3542224"/>
            <a:ext cx="5210723" cy="3115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3CE238-9194-49A4-850C-A164998D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21" y="227084"/>
            <a:ext cx="5113938" cy="3088692"/>
          </a:xfrm>
          <a:prstGeom prst="rect">
            <a:avLst/>
          </a:prstGeom>
        </p:spPr>
      </p:pic>
      <p:pic>
        <p:nvPicPr>
          <p:cNvPr id="10" name="Picture 9">
            <a:extLst>
              <a:ext uri="{FF2B5EF4-FFF2-40B4-BE49-F238E27FC236}">
                <a16:creationId xmlns:a16="http://schemas.microsoft.com/office/drawing/2014/main" id="{4BC46085-5B11-4180-A85C-5A8B2B89D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05" y="3542224"/>
            <a:ext cx="5128153" cy="3088692"/>
          </a:xfrm>
          <a:prstGeom prst="rect">
            <a:avLst/>
          </a:prstGeom>
        </p:spPr>
      </p:pic>
      <p:sp>
        <p:nvSpPr>
          <p:cNvPr id="15" name="Text Placeholder 2">
            <a:extLst>
              <a:ext uri="{FF2B5EF4-FFF2-40B4-BE49-F238E27FC236}">
                <a16:creationId xmlns:a16="http://schemas.microsoft.com/office/drawing/2014/main" id="{73CDB2E2-C8F1-4575-8D37-73C7C2385433}"/>
              </a:ext>
            </a:extLst>
          </p:cNvPr>
          <p:cNvSpPr txBox="1">
            <a:spLocks/>
          </p:cNvSpPr>
          <p:nvPr/>
        </p:nvSpPr>
        <p:spPr>
          <a:xfrm>
            <a:off x="5674963" y="1148789"/>
            <a:ext cx="6050364" cy="34879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ct val="0"/>
              </a:spcBef>
              <a:spcAft>
                <a:spcPts val="600"/>
              </a:spcAft>
              <a:buNone/>
            </a:pPr>
            <a:endParaRPr lang="en-US" sz="1400" b="1"/>
          </a:p>
          <a:p>
            <a:pPr marL="0" indent="0" fontAlgn="base">
              <a:spcBef>
                <a:spcPct val="0"/>
              </a:spcBef>
              <a:spcAft>
                <a:spcPts val="600"/>
              </a:spcAft>
              <a:buNone/>
            </a:pPr>
            <a:r>
              <a:rPr lang="en-US" sz="1200" b="1"/>
              <a:t>Company Contributions:</a:t>
            </a:r>
          </a:p>
          <a:p>
            <a:pPr fontAlgn="base">
              <a:spcBef>
                <a:spcPct val="0"/>
              </a:spcBef>
              <a:spcAft>
                <a:spcPts val="600"/>
              </a:spcAft>
            </a:pPr>
            <a:r>
              <a:rPr lang="en-US" sz="1200"/>
              <a:t>The USA showed higher involvement of private companies, peaking in 1990 with 7 companies, reflecting its strategy to leverage private-sector innovation.</a:t>
            </a:r>
          </a:p>
          <a:p>
            <a:pPr fontAlgn="base">
              <a:spcBef>
                <a:spcPct val="0"/>
              </a:spcBef>
              <a:spcAft>
                <a:spcPts val="600"/>
              </a:spcAft>
            </a:pPr>
            <a:r>
              <a:rPr lang="en-US" sz="1200"/>
              <a:t>The USSR maintained a centralized structure with limited diversity in company involvement, emphasizing state-driven programs.</a:t>
            </a:r>
          </a:p>
          <a:p>
            <a:pPr marL="0" indent="0" fontAlgn="base">
              <a:spcBef>
                <a:spcPct val="0"/>
              </a:spcBef>
              <a:spcAft>
                <a:spcPts val="600"/>
              </a:spcAft>
              <a:buNone/>
            </a:pPr>
            <a:r>
              <a:rPr lang="en-US" sz="1200" b="1"/>
              <a:t>Mission Failures:</a:t>
            </a:r>
          </a:p>
          <a:p>
            <a:pPr fontAlgn="base">
              <a:spcBef>
                <a:spcPct val="0"/>
              </a:spcBef>
              <a:spcAft>
                <a:spcPts val="600"/>
              </a:spcAft>
            </a:pPr>
            <a:r>
              <a:rPr lang="en-US" sz="1200"/>
              <a:t>Both countries saw significant declines in failures by the 1970s and 1980s, driven by technological advancements and improved mission readiness.</a:t>
            </a:r>
          </a:p>
          <a:p>
            <a:pPr fontAlgn="base">
              <a:spcBef>
                <a:spcPct val="0"/>
              </a:spcBef>
              <a:spcAft>
                <a:spcPts val="600"/>
              </a:spcAft>
            </a:pPr>
            <a:r>
              <a:rPr lang="en-US" sz="1200"/>
              <a:t>The USSR's higher failures in the 1960s suggest a riskier, volume-driven approach, while the USA maintained relatively lower failure rates.</a:t>
            </a:r>
          </a:p>
          <a:p>
            <a:pPr marL="0" indent="0" fontAlgn="base">
              <a:spcBef>
                <a:spcPct val="0"/>
              </a:spcBef>
              <a:spcAft>
                <a:spcPts val="600"/>
              </a:spcAft>
              <a:buNone/>
            </a:pPr>
            <a:r>
              <a:rPr lang="en-US" sz="1200" b="1"/>
              <a:t>Strategic Implications:</a:t>
            </a:r>
          </a:p>
          <a:p>
            <a:pPr fontAlgn="base">
              <a:spcBef>
                <a:spcPct val="0"/>
              </a:spcBef>
              <a:spcAft>
                <a:spcPts val="600"/>
              </a:spcAft>
            </a:pPr>
            <a:r>
              <a:rPr lang="en-US" sz="1200"/>
              <a:t>The USA's collaboration with private companies contributed to enhanced innovation and fewer failures.</a:t>
            </a:r>
          </a:p>
          <a:p>
            <a:pPr fontAlgn="base">
              <a:spcBef>
                <a:spcPct val="0"/>
              </a:spcBef>
              <a:spcAft>
                <a:spcPts val="600"/>
              </a:spcAft>
            </a:pPr>
            <a:r>
              <a:rPr lang="en-US" sz="1200"/>
              <a:t>The USSR's centralized approach achieved scale but faced challenges in mission reliability, reflecting the trade-offs between efficiency and innovation.</a:t>
            </a:r>
            <a:endParaRPr lang="en-US" altLang="en-US" sz="1200"/>
          </a:p>
        </p:txBody>
      </p:sp>
    </p:spTree>
    <p:extLst>
      <p:ext uri="{BB962C8B-B14F-4D97-AF65-F5344CB8AC3E}">
        <p14:creationId xmlns:p14="http://schemas.microsoft.com/office/powerpoint/2010/main" val="1770080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5343716" cy="1454051"/>
          </a:xfrm>
        </p:spPr>
        <p:txBody>
          <a:bodyPr vert="horz" lIns="91440" tIns="45720" rIns="91440" bIns="45720" rtlCol="0" anchor="ctr">
            <a:normAutofit/>
          </a:bodyPr>
          <a:lstStyle/>
          <a:p>
            <a:r>
              <a:rPr lang="en-IN" sz="3600" b="1" u="sng">
                <a:solidFill>
                  <a:schemeClr val="tx2"/>
                </a:solidFill>
                <a:effectLst>
                  <a:outerShdw blurRad="38100" dist="38100" dir="2700000" algn="tl">
                    <a:srgbClr val="000000">
                      <a:alpha val="43137"/>
                    </a:srgbClr>
                  </a:outerShdw>
                </a:effectLst>
              </a:rPr>
              <a:t>Key Results and Insights</a:t>
            </a:r>
            <a:endParaRPr lang="en-US" sz="3600" b="1" u="sng">
              <a:solidFill>
                <a:schemeClr val="tx2"/>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171867" y="1036948"/>
            <a:ext cx="5924134" cy="5344997"/>
          </a:xfrm>
        </p:spPr>
        <p:txBody>
          <a:bodyPr vert="horz" lIns="91440" tIns="45720" rIns="91440" bIns="45720" rtlCol="0" anchor="t">
            <a:noAutofit/>
          </a:bodyPr>
          <a:lstStyle/>
          <a:p>
            <a:pPr marL="0" indent="0">
              <a:buNone/>
            </a:pPr>
            <a:r>
              <a:rPr lang="en-US" sz="1200">
                <a:solidFill>
                  <a:schemeClr val="tx2"/>
                </a:solidFill>
              </a:rPr>
              <a:t>From our analysis of space missions, we identified several important trends and insights:</a:t>
            </a:r>
          </a:p>
          <a:p>
            <a:pPr marL="0" indent="0">
              <a:buNone/>
            </a:pPr>
            <a:r>
              <a:rPr lang="en-US" sz="1200" b="1">
                <a:solidFill>
                  <a:schemeClr val="tx2"/>
                </a:solidFill>
              </a:rPr>
              <a:t>1. Historical Trends:</a:t>
            </a:r>
          </a:p>
          <a:p>
            <a:pPr marL="0" indent="0">
              <a:buNone/>
            </a:pPr>
            <a:r>
              <a:rPr lang="en-US" sz="1200" b="1">
                <a:solidFill>
                  <a:schemeClr val="tx2"/>
                </a:solidFill>
              </a:rPr>
              <a:t>Space Race (1960s–1970s) Surge:</a:t>
            </a:r>
          </a:p>
          <a:p>
            <a:r>
              <a:rPr lang="en-US" sz="1200">
                <a:solidFill>
                  <a:schemeClr val="tx2"/>
                </a:solidFill>
              </a:rPr>
              <a:t>The Cold War competition between the USSR and the USA fueled an unprecedented number of launches, particularly during the Apollo program era (1969–1972). This period saw significant technological advancements and ambitious milestones, such as lunar landings.</a:t>
            </a:r>
          </a:p>
          <a:p>
            <a:pPr marL="0" indent="0">
              <a:buNone/>
            </a:pPr>
            <a:r>
              <a:rPr lang="en-US" sz="1200" b="1">
                <a:solidFill>
                  <a:schemeClr val="tx2"/>
                </a:solidFill>
              </a:rPr>
              <a:t>Renewed growth in the 21st century with private space companies:</a:t>
            </a:r>
          </a:p>
          <a:p>
            <a:r>
              <a:rPr lang="en-US" sz="1200">
                <a:solidFill>
                  <a:schemeClr val="tx2"/>
                </a:solidFill>
              </a:rPr>
              <a:t>The modern era is marked by the emergence of private companies like SpaceX, Blue Origin, and Rocket Lab, driving innovation. The exponential rise of China’s CASC in the last two decades highlights the shift toward diverse global contributors in space exploration.</a:t>
            </a:r>
          </a:p>
          <a:p>
            <a:pPr marL="0" indent="0">
              <a:buNone/>
            </a:pPr>
            <a:r>
              <a:rPr lang="en-US" sz="1200" b="1">
                <a:solidFill>
                  <a:schemeClr val="tx2"/>
                </a:solidFill>
              </a:rPr>
              <a:t>2. Agency Contributions:</a:t>
            </a:r>
          </a:p>
          <a:p>
            <a:pPr marL="0" indent="0">
              <a:buNone/>
            </a:pPr>
            <a:r>
              <a:rPr lang="en-US" sz="1200" b="1">
                <a:solidFill>
                  <a:schemeClr val="tx2"/>
                </a:solidFill>
              </a:rPr>
              <a:t>Government Agencies Domination:</a:t>
            </a:r>
          </a:p>
          <a:p>
            <a:r>
              <a:rPr lang="en-US" sz="1200">
                <a:solidFill>
                  <a:schemeClr val="tx2"/>
                </a:solidFill>
              </a:rPr>
              <a:t>NASA (USA) and </a:t>
            </a:r>
            <a:r>
              <a:rPr lang="en-US" sz="1200" err="1">
                <a:solidFill>
                  <a:schemeClr val="tx2"/>
                </a:solidFill>
              </a:rPr>
              <a:t>Roscosmos</a:t>
            </a:r>
            <a:r>
              <a:rPr lang="en-US" sz="1200">
                <a:solidFill>
                  <a:schemeClr val="tx2"/>
                </a:solidFill>
              </a:rPr>
              <a:t> (formerly USSR's RVSN) have historically been the most active, benefiting from substantial governmental funding and infrastructure. </a:t>
            </a:r>
          </a:p>
          <a:p>
            <a:pPr marL="0" indent="0">
              <a:buNone/>
            </a:pPr>
            <a:r>
              <a:rPr lang="en-US" sz="1200" b="1">
                <a:solidFill>
                  <a:schemeClr val="tx2"/>
                </a:solidFill>
              </a:rPr>
              <a:t>Private Sector Emergence:</a:t>
            </a:r>
          </a:p>
          <a:p>
            <a:r>
              <a:rPr lang="en-US" sz="1200">
                <a:solidFill>
                  <a:schemeClr val="tx2"/>
                </a:solidFill>
              </a:rPr>
              <a:t>SpaceX and Rocket Lab have significantly increased their success rates despite taking on high-risk, innovative missions. They exemplify how private companies are closing the gap and reshaping the space industry.</a:t>
            </a:r>
          </a:p>
          <a:p>
            <a:pPr marL="0" indent="0">
              <a:buNone/>
            </a:pPr>
            <a:r>
              <a:rPr lang="en-US" sz="1200" b="1">
                <a:solidFill>
                  <a:schemeClr val="tx2"/>
                </a:solidFill>
              </a:rPr>
              <a:t>3. Success Rates:</a:t>
            </a:r>
          </a:p>
          <a:p>
            <a:r>
              <a:rPr lang="en-US" sz="1200">
                <a:solidFill>
                  <a:schemeClr val="tx2"/>
                </a:solidFill>
              </a:rPr>
              <a:t>Government agencies have higher success rates overall due to decades of experience, advanced technology, and infrastructure. </a:t>
            </a:r>
          </a:p>
          <a:p>
            <a:r>
              <a:rPr lang="en-US" sz="1200">
                <a:solidFill>
                  <a:schemeClr val="tx2"/>
                </a:solidFill>
              </a:rPr>
              <a:t>Private companies, while increasing in prominence, face challenges due to innovation and rapid scaling, as seen in occasional mission failures from SpaceX and Rocket Lab.</a:t>
            </a:r>
          </a:p>
          <a:p>
            <a:pPr marL="0" indent="0">
              <a:buNone/>
            </a:pPr>
            <a:endParaRPr lang="en-US" sz="1200">
              <a:solidFill>
                <a:schemeClr val="tx2"/>
              </a:solidFill>
            </a:endParaRPr>
          </a:p>
          <a:p>
            <a:pPr marL="0"/>
            <a:endParaRPr lang="en-US" sz="1200">
              <a:solidFill>
                <a:schemeClr val="tx2"/>
              </a:solidFill>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Graphic 31" descr="Venn Diagram">
            <a:extLst>
              <a:ext uri="{FF2B5EF4-FFF2-40B4-BE49-F238E27FC236}">
                <a16:creationId xmlns:a16="http://schemas.microsoft.com/office/drawing/2014/main" id="{C768E5B5-EE51-4B06-9091-F3AB5D5B2B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93324876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5343716" cy="1454051"/>
          </a:xfrm>
        </p:spPr>
        <p:txBody>
          <a:bodyPr vert="horz" lIns="91440" tIns="45720" rIns="91440" bIns="45720" rtlCol="0" anchor="ctr">
            <a:normAutofit/>
          </a:bodyPr>
          <a:lstStyle/>
          <a:p>
            <a:r>
              <a:rPr lang="en-IN" sz="3600" b="1" u="sng">
                <a:solidFill>
                  <a:schemeClr val="tx2"/>
                </a:solidFill>
                <a:effectLst>
                  <a:outerShdw blurRad="38100" dist="38100" dir="2700000" algn="tl">
                    <a:srgbClr val="000000">
                      <a:alpha val="43137"/>
                    </a:srgbClr>
                  </a:outerShdw>
                </a:effectLst>
              </a:rPr>
              <a:t>Key Results and Insights</a:t>
            </a:r>
            <a:endParaRPr lang="en-US" sz="3600" b="1" u="sng">
              <a:solidFill>
                <a:schemeClr val="tx2"/>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171867" y="1036948"/>
            <a:ext cx="5924134" cy="5798437"/>
          </a:xfrm>
        </p:spPr>
        <p:txBody>
          <a:bodyPr vert="horz" lIns="91440" tIns="45720" rIns="91440" bIns="45720" rtlCol="0" anchor="t">
            <a:noAutofit/>
          </a:bodyPr>
          <a:lstStyle/>
          <a:p>
            <a:pPr marL="0" indent="0">
              <a:buNone/>
            </a:pPr>
            <a:r>
              <a:rPr lang="en-US" sz="1200">
                <a:solidFill>
                  <a:schemeClr val="tx2"/>
                </a:solidFill>
              </a:rPr>
              <a:t>From our analysis of space missions, we identified several important trends and insights:</a:t>
            </a:r>
          </a:p>
          <a:p>
            <a:pPr marL="0" indent="0">
              <a:buNone/>
            </a:pPr>
            <a:r>
              <a:rPr lang="en-US" sz="1200" b="1">
                <a:solidFill>
                  <a:schemeClr val="tx2"/>
                </a:solidFill>
              </a:rPr>
              <a:t>4. Geographical Insights:</a:t>
            </a:r>
          </a:p>
          <a:p>
            <a:pPr marL="0" indent="0">
              <a:buNone/>
            </a:pPr>
            <a:r>
              <a:rPr lang="en-US" sz="1200" b="1">
                <a:solidFill>
                  <a:schemeClr val="tx2"/>
                </a:solidFill>
              </a:rPr>
              <a:t>Dominant Players:</a:t>
            </a:r>
          </a:p>
          <a:p>
            <a:r>
              <a:rPr lang="en-US" sz="1200">
                <a:solidFill>
                  <a:schemeClr val="tx2"/>
                </a:solidFill>
              </a:rPr>
              <a:t>The USA, Russia, and China are the leading countries in space exploration, with significant contributions from both government agencies and private enterprises.</a:t>
            </a:r>
          </a:p>
          <a:p>
            <a:pPr marL="0" indent="0">
              <a:buNone/>
            </a:pPr>
            <a:r>
              <a:rPr lang="en-US" sz="1200" b="1">
                <a:solidFill>
                  <a:schemeClr val="tx2"/>
                </a:solidFill>
              </a:rPr>
              <a:t>Emerging Contributors:</a:t>
            </a:r>
          </a:p>
          <a:p>
            <a:r>
              <a:rPr lang="en-US" sz="1200">
                <a:solidFill>
                  <a:schemeClr val="tx2"/>
                </a:solidFill>
              </a:rPr>
              <a:t>Countries like India (ISRO) and Japan (JAXA) are gaining prominence with cost-effective and efficient missions. </a:t>
            </a:r>
          </a:p>
          <a:p>
            <a:r>
              <a:rPr lang="en-US" sz="1200">
                <a:solidFill>
                  <a:schemeClr val="tx2"/>
                </a:solidFill>
              </a:rPr>
              <a:t>Brazil and New Zealand have also emerged as launch centers.</a:t>
            </a:r>
          </a:p>
          <a:p>
            <a:pPr marL="0" indent="0">
              <a:buNone/>
            </a:pPr>
            <a:r>
              <a:rPr lang="en-US" sz="1200" b="1">
                <a:solidFill>
                  <a:schemeClr val="tx2"/>
                </a:solidFill>
              </a:rPr>
              <a:t>Strategic Launch Sites:</a:t>
            </a:r>
          </a:p>
          <a:p>
            <a:r>
              <a:rPr lang="en-US" sz="1200">
                <a:solidFill>
                  <a:schemeClr val="tx2"/>
                </a:solidFill>
              </a:rPr>
              <a:t>Locations near the equator (e.g., French Guiana, India’s </a:t>
            </a:r>
            <a:r>
              <a:rPr lang="en-US" sz="1200" err="1">
                <a:solidFill>
                  <a:schemeClr val="tx2"/>
                </a:solidFill>
              </a:rPr>
              <a:t>Sriharikota</a:t>
            </a:r>
            <a:r>
              <a:rPr lang="en-US" sz="1200">
                <a:solidFill>
                  <a:schemeClr val="tx2"/>
                </a:solidFill>
              </a:rPr>
              <a:t>) are preferred for orbital launches due to reduced fuel requirements and advantageous orbital mechanics.</a:t>
            </a:r>
          </a:p>
          <a:p>
            <a:pPr marL="0" indent="0">
              <a:buNone/>
            </a:pPr>
            <a:r>
              <a:rPr lang="en-US" sz="1200" b="1">
                <a:solidFill>
                  <a:schemeClr val="tx2"/>
                </a:solidFill>
              </a:rPr>
              <a:t>5. Temporal Patterns and Timing Insights:</a:t>
            </a:r>
          </a:p>
          <a:p>
            <a:pPr marL="0" indent="0">
              <a:buNone/>
            </a:pPr>
            <a:r>
              <a:rPr lang="en-US" sz="1200" b="1">
                <a:solidFill>
                  <a:schemeClr val="tx2"/>
                </a:solidFill>
              </a:rPr>
              <a:t>Seasonal Trends:</a:t>
            </a:r>
          </a:p>
          <a:p>
            <a:r>
              <a:rPr lang="en-US" sz="1200">
                <a:solidFill>
                  <a:schemeClr val="tx2"/>
                </a:solidFill>
              </a:rPr>
              <a:t>Peaks in launches occur in summer (June to August) and December likely influenced by favorable weather conditions and project deadlines.</a:t>
            </a:r>
          </a:p>
          <a:p>
            <a:pPr marL="0" indent="0">
              <a:buNone/>
            </a:pPr>
            <a:r>
              <a:rPr lang="en-US" sz="1200" b="1">
                <a:solidFill>
                  <a:schemeClr val="tx2"/>
                </a:solidFill>
              </a:rPr>
              <a:t>Time of Day: </a:t>
            </a:r>
          </a:p>
          <a:p>
            <a:r>
              <a:rPr lang="en-US" sz="1200">
                <a:solidFill>
                  <a:schemeClr val="tx2"/>
                </a:solidFill>
              </a:rPr>
              <a:t>Most launches happen during daylight hours ensuring clear communication, enhanced visibility  and minimized risks.</a:t>
            </a:r>
          </a:p>
          <a:p>
            <a:pPr marL="0" indent="0">
              <a:buNone/>
            </a:pPr>
            <a:r>
              <a:rPr lang="en-US" sz="1200" b="1">
                <a:solidFill>
                  <a:schemeClr val="tx2"/>
                </a:solidFill>
              </a:rPr>
              <a:t>Day of the Week Trends:</a:t>
            </a:r>
          </a:p>
          <a:p>
            <a:r>
              <a:rPr lang="en-US" sz="1200">
                <a:solidFill>
                  <a:schemeClr val="tx2"/>
                </a:solidFill>
              </a:rPr>
              <a:t>Most launches occur on weekdays, leveraging operational efficiencies, availability of personnel, and predictable weather assessments.</a:t>
            </a:r>
          </a:p>
          <a:p>
            <a:pPr marL="0" indent="0">
              <a:buNone/>
            </a:pPr>
            <a:endParaRPr lang="en-US" sz="1200">
              <a:solidFill>
                <a:schemeClr val="tx2"/>
              </a:solidFill>
            </a:endParaRPr>
          </a:p>
          <a:p>
            <a:pPr marL="0"/>
            <a:endParaRPr lang="en-US" sz="1200">
              <a:solidFill>
                <a:schemeClr val="tx2"/>
              </a:solidFill>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Graphic 31" descr="Venn Diagram">
            <a:extLst>
              <a:ext uri="{FF2B5EF4-FFF2-40B4-BE49-F238E27FC236}">
                <a16:creationId xmlns:a16="http://schemas.microsoft.com/office/drawing/2014/main" id="{C768E5B5-EE51-4B06-9091-F3AB5D5B2B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09232345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5343716" cy="1454051"/>
          </a:xfrm>
        </p:spPr>
        <p:txBody>
          <a:bodyPr vert="horz" lIns="91440" tIns="45720" rIns="91440" bIns="45720" rtlCol="0" anchor="ctr">
            <a:normAutofit/>
          </a:bodyPr>
          <a:lstStyle/>
          <a:p>
            <a:r>
              <a:rPr lang="en-IN" sz="3600" b="1" u="sng">
                <a:solidFill>
                  <a:schemeClr val="tx2"/>
                </a:solidFill>
                <a:effectLst>
                  <a:outerShdw blurRad="38100" dist="38100" dir="2700000" algn="tl">
                    <a:srgbClr val="000000">
                      <a:alpha val="43137"/>
                    </a:srgbClr>
                  </a:outerShdw>
                </a:effectLst>
              </a:rPr>
              <a:t>Data Challenges</a:t>
            </a:r>
            <a:endParaRPr lang="en-US" sz="3600" b="1" u="sng">
              <a:solidFill>
                <a:schemeClr val="tx2"/>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237262" y="1339500"/>
            <a:ext cx="5343716" cy="5005599"/>
          </a:xfrm>
        </p:spPr>
        <p:txBody>
          <a:bodyPr vert="horz" lIns="91440" tIns="45720" rIns="91440" bIns="45720" rtlCol="0" anchor="t">
            <a:noAutofit/>
          </a:bodyPr>
          <a:lstStyle/>
          <a:p>
            <a:pPr marL="0" indent="0">
              <a:buNone/>
            </a:pPr>
            <a:r>
              <a:rPr lang="en-US" sz="1400" b="1">
                <a:solidFill>
                  <a:schemeClr val="tx2"/>
                </a:solidFill>
              </a:rPr>
              <a:t>1. Missing Data Challenge: </a:t>
            </a:r>
            <a:r>
              <a:rPr lang="en-US" sz="1400">
                <a:solidFill>
                  <a:schemeClr val="tx2"/>
                </a:solidFill>
              </a:rPr>
              <a:t>Many entries lacked complete data, especially for costs in earlier missions.</a:t>
            </a:r>
          </a:p>
          <a:p>
            <a:pPr marL="0" indent="0">
              <a:buNone/>
            </a:pPr>
            <a:r>
              <a:rPr lang="en-US" sz="1400" b="1">
                <a:solidFill>
                  <a:schemeClr val="tx2"/>
                </a:solidFill>
              </a:rPr>
              <a:t>Resolution: </a:t>
            </a:r>
            <a:r>
              <a:rPr lang="en-US" sz="1400">
                <a:solidFill>
                  <a:schemeClr val="tx2"/>
                </a:solidFill>
              </a:rPr>
              <a:t>Used imputation for missing values or excluded incomplete rows to maintain analysis accuracy.</a:t>
            </a:r>
          </a:p>
          <a:p>
            <a:pPr marL="0" indent="0">
              <a:buNone/>
            </a:pPr>
            <a:r>
              <a:rPr lang="en-US" sz="1400" b="1">
                <a:solidFill>
                  <a:schemeClr val="tx2"/>
                </a:solidFill>
              </a:rPr>
              <a:t>2. Inconsistent Naming Challenge: </a:t>
            </a:r>
            <a:r>
              <a:rPr lang="en-US" sz="1400">
                <a:solidFill>
                  <a:schemeClr val="tx2"/>
                </a:solidFill>
              </a:rPr>
              <a:t>Variations in names across datasets (e.g., NASA as "N.A.S.A.").</a:t>
            </a:r>
          </a:p>
          <a:p>
            <a:pPr marL="0" indent="0">
              <a:buNone/>
            </a:pPr>
            <a:r>
              <a:rPr lang="en-US" sz="1400" b="1">
                <a:solidFill>
                  <a:schemeClr val="tx2"/>
                </a:solidFill>
              </a:rPr>
              <a:t>Resolution: </a:t>
            </a:r>
            <a:r>
              <a:rPr lang="en-US" sz="1400">
                <a:solidFill>
                  <a:schemeClr val="tx2"/>
                </a:solidFill>
              </a:rPr>
              <a:t>Standardized names using a mapping dictionary and ISO country codes for consistency.</a:t>
            </a:r>
          </a:p>
          <a:p>
            <a:pPr marL="0" indent="0">
              <a:buNone/>
            </a:pPr>
            <a:r>
              <a:rPr lang="en-US" sz="1400" b="1">
                <a:solidFill>
                  <a:schemeClr val="tx2"/>
                </a:solidFill>
              </a:rPr>
              <a:t>3. Choosing the Right Charts Challenge: </a:t>
            </a:r>
            <a:r>
              <a:rPr lang="en-US" sz="1400">
                <a:solidFill>
                  <a:schemeClr val="tx2"/>
                </a:solidFill>
              </a:rPr>
              <a:t>Initial charts were ineffective for large datasets with many categories.</a:t>
            </a:r>
          </a:p>
          <a:p>
            <a:pPr marL="0" indent="0">
              <a:buNone/>
            </a:pPr>
            <a:r>
              <a:rPr lang="en-US" sz="1400" b="1">
                <a:solidFill>
                  <a:schemeClr val="tx2"/>
                </a:solidFill>
              </a:rPr>
              <a:t>Resolution: </a:t>
            </a:r>
            <a:r>
              <a:rPr lang="en-US" sz="1400">
                <a:solidFill>
                  <a:schemeClr val="tx2"/>
                </a:solidFill>
              </a:rPr>
              <a:t>Replaced pie and bar charts with stacked bars, sunbursts, and heatmaps to improve clarity and detail.</a:t>
            </a:r>
          </a:p>
          <a:p>
            <a:pPr marL="0" indent="0">
              <a:buNone/>
            </a:pPr>
            <a:r>
              <a:rPr lang="en-US" sz="1400" b="1">
                <a:solidFill>
                  <a:schemeClr val="tx2"/>
                </a:solidFill>
              </a:rPr>
              <a:t>4. Iterative Design Challenge: </a:t>
            </a:r>
            <a:r>
              <a:rPr lang="en-US" sz="1400">
                <a:solidFill>
                  <a:schemeClr val="tx2"/>
                </a:solidFill>
              </a:rPr>
              <a:t>Visualizations needed refinement for clarity and depth.</a:t>
            </a:r>
          </a:p>
          <a:p>
            <a:pPr marL="0" indent="0">
              <a:buNone/>
            </a:pPr>
            <a:r>
              <a:rPr lang="en-US" sz="1400" b="1">
                <a:solidFill>
                  <a:schemeClr val="tx2"/>
                </a:solidFill>
              </a:rPr>
              <a:t>Resolution: </a:t>
            </a:r>
            <a:r>
              <a:rPr lang="en-US" sz="1400">
                <a:solidFill>
                  <a:schemeClr val="tx2"/>
                </a:solidFill>
              </a:rPr>
              <a:t>Applied best practices and tools like </a:t>
            </a:r>
            <a:r>
              <a:rPr lang="en-US" sz="1400" err="1">
                <a:solidFill>
                  <a:schemeClr val="tx2"/>
                </a:solidFill>
              </a:rPr>
              <a:t>Plotly</a:t>
            </a:r>
            <a:r>
              <a:rPr lang="en-US" sz="1400">
                <a:solidFill>
                  <a:schemeClr val="tx2"/>
                </a:solidFill>
              </a:rPr>
              <a:t> to create engaging and accurate visuals.</a:t>
            </a:r>
          </a:p>
          <a:p>
            <a:pPr marL="0"/>
            <a:endParaRPr lang="en-US" sz="1400">
              <a:solidFill>
                <a:schemeClr val="tx2"/>
              </a:solidFill>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Graphic 31" descr="Venn Diagram">
            <a:extLst>
              <a:ext uri="{FF2B5EF4-FFF2-40B4-BE49-F238E27FC236}">
                <a16:creationId xmlns:a16="http://schemas.microsoft.com/office/drawing/2014/main" id="{C768E5B5-EE51-4B06-9091-F3AB5D5B2B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03505074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6405412" y="1843150"/>
            <a:ext cx="2472192" cy="4301321"/>
          </a:xfrm>
          <a:prstGeom prst="downArrowCallout">
            <a:avLst>
              <a:gd name="adj1" fmla="val 25000"/>
              <a:gd name="adj2" fmla="val 6698"/>
              <a:gd name="adj3" fmla="val 4369"/>
              <a:gd name="adj4" fmla="val 97489"/>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4" name="Down Arrow Callout 33"/>
          <p:cNvSpPr/>
          <p:nvPr/>
        </p:nvSpPr>
        <p:spPr>
          <a:xfrm>
            <a:off x="430875" y="1825932"/>
            <a:ext cx="2472192" cy="430132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0" name="TextBox 39"/>
          <p:cNvSpPr txBox="1"/>
          <p:nvPr/>
        </p:nvSpPr>
        <p:spPr>
          <a:xfrm>
            <a:off x="422925" y="3424381"/>
            <a:ext cx="2369452" cy="1512209"/>
          </a:xfrm>
          <a:prstGeom prst="rect">
            <a:avLst/>
          </a:prstGeom>
          <a:noFill/>
        </p:spPr>
        <p:txBody>
          <a:bodyPr wrap="square" rtlCol="0">
            <a:spAutoFit/>
          </a:bodyPr>
          <a:lstStyle/>
          <a:p>
            <a:pPr lvl="0" algn="ctr">
              <a:lnSpc>
                <a:spcPct val="90000"/>
              </a:lnSpc>
              <a:spcBef>
                <a:spcPts val="1000"/>
              </a:spcBef>
            </a:pPr>
            <a:r>
              <a:rPr lang="en-US" sz="1400" b="1">
                <a:solidFill>
                  <a:srgbClr val="FFFFFF"/>
                </a:solidFill>
                <a:latin typeface="Calibri" panose="020F0502020204030204" pitchFamily="34" charset="0"/>
                <a:ea typeface="Calibri" panose="020F0502020204030204" pitchFamily="34" charset="0"/>
                <a:cs typeface="Calibri" panose="020F0502020204030204" pitchFamily="34" charset="0"/>
              </a:rPr>
              <a:t>Incorporate Recent Data</a:t>
            </a:r>
          </a:p>
          <a:p>
            <a:pPr lvl="0" algn="ctr">
              <a:lnSpc>
                <a:spcPct val="90000"/>
              </a:lnSpc>
              <a:spcBef>
                <a:spcPts val="1000"/>
              </a:spcBef>
            </a:pPr>
            <a:r>
              <a:rPr lang="en-US" sz="1400" b="1">
                <a:solidFill>
                  <a:srgbClr val="FFFFFF"/>
                </a:solidFill>
                <a:latin typeface="Calibri" panose="020F0502020204030204" pitchFamily="34" charset="0"/>
                <a:ea typeface="Calibri" panose="020F0502020204030204" pitchFamily="34" charset="0"/>
                <a:cs typeface="Calibri" panose="020F0502020204030204" pitchFamily="34" charset="0"/>
              </a:rPr>
              <a:t> </a:t>
            </a:r>
          </a:p>
          <a:p>
            <a:pPr lvl="0" algn="ctr">
              <a:lnSpc>
                <a:spcPct val="90000"/>
              </a:lnSpc>
              <a:spcBef>
                <a:spcPts val="1000"/>
              </a:spcBef>
            </a:pPr>
            <a:r>
              <a:rPr lang="en-US" sz="1400">
                <a:solidFill>
                  <a:srgbClr val="FFFFFF"/>
                </a:solidFill>
                <a:latin typeface="Calibri" panose="020F0502020204030204" pitchFamily="34" charset="0"/>
                <a:ea typeface="Calibri" panose="020F0502020204030204" pitchFamily="34" charset="0"/>
                <a:cs typeface="Calibri" panose="020F0502020204030204" pitchFamily="34" charset="0"/>
              </a:rPr>
              <a:t>Analyze data from missions conducted after 2020 to include recent developments and trends.</a:t>
            </a:r>
          </a:p>
        </p:txBody>
      </p:sp>
      <p:sp>
        <p:nvSpPr>
          <p:cNvPr id="41" name="Flowchart: Off-page Connector 40"/>
          <p:cNvSpPr/>
          <p:nvPr/>
        </p:nvSpPr>
        <p:spPr>
          <a:xfrm>
            <a:off x="1144423" y="2215419"/>
            <a:ext cx="1045100" cy="1018007"/>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C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2" name="TextBox 41"/>
          <p:cNvSpPr txBox="1"/>
          <p:nvPr/>
        </p:nvSpPr>
        <p:spPr>
          <a:xfrm>
            <a:off x="6405412" y="3429000"/>
            <a:ext cx="2258747" cy="1964640"/>
          </a:xfrm>
          <a:prstGeom prst="rect">
            <a:avLst/>
          </a:prstGeom>
          <a:noFill/>
        </p:spPr>
        <p:txBody>
          <a:bodyPr wrap="square" rtlCol="0">
            <a:spAutoFit/>
          </a:bodyPr>
          <a:lstStyle/>
          <a:p>
            <a:pPr lvl="0" algn="ctr">
              <a:lnSpc>
                <a:spcPct val="90000"/>
              </a:lnSpc>
              <a:spcBef>
                <a:spcPts val="1000"/>
              </a:spcBef>
            </a:pPr>
            <a:r>
              <a:rPr lang="en-US" sz="1400" b="1">
                <a:solidFill>
                  <a:srgbClr val="FFFFFF"/>
                </a:solidFill>
                <a:latin typeface="Calibri" panose="020F0502020204030204" pitchFamily="34" charset="0"/>
                <a:ea typeface="Calibri" panose="020F0502020204030204" pitchFamily="34" charset="0"/>
                <a:cs typeface="Calibri" panose="020F0502020204030204" pitchFamily="34" charset="0"/>
              </a:rPr>
              <a:t>Expand Dataset</a:t>
            </a:r>
          </a:p>
          <a:p>
            <a:pPr lvl="0" algn="ctr">
              <a:lnSpc>
                <a:spcPct val="90000"/>
              </a:lnSpc>
              <a:spcBef>
                <a:spcPts val="1000"/>
              </a:spcBef>
            </a:pPr>
            <a:endParaRPr lang="en-US" sz="1400" b="1">
              <a:solidFill>
                <a:srgbClr val="FFFFFF"/>
              </a:solidFill>
              <a:latin typeface="Calibri" panose="020F0502020204030204" pitchFamily="34" charset="0"/>
              <a:ea typeface="Calibri" panose="020F0502020204030204" pitchFamily="34" charset="0"/>
              <a:cs typeface="Calibri" panose="020F0502020204030204" pitchFamily="34" charset="0"/>
            </a:endParaRPr>
          </a:p>
          <a:p>
            <a:pPr lvl="0" algn="ctr">
              <a:lnSpc>
                <a:spcPct val="90000"/>
              </a:lnSpc>
              <a:spcBef>
                <a:spcPts val="1000"/>
              </a:spcBef>
            </a:pPr>
            <a:r>
              <a:rPr lang="en-US" sz="1400">
                <a:solidFill>
                  <a:srgbClr val="FFFFFF"/>
                </a:solidFill>
                <a:latin typeface="Calibri" panose="020F0502020204030204" pitchFamily="34" charset="0"/>
                <a:ea typeface="Calibri" panose="020F0502020204030204" pitchFamily="34" charset="0"/>
                <a:cs typeface="Calibri" panose="020F0502020204030204" pitchFamily="34" charset="0"/>
              </a:rPr>
              <a:t>Include more granular details such as payload types, costs, orbital classifications, and launch site conditions.</a:t>
            </a:r>
          </a:p>
          <a:p>
            <a:pPr lvl="0" algn="ctr" defTabSz="1219170">
              <a:spcBef>
                <a:spcPct val="20000"/>
              </a:spcBef>
              <a:defRPr/>
            </a:pPr>
            <a:endParaRPr lang="en-US" sz="140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Flowchart: Off-page Connector 42"/>
          <p:cNvSpPr/>
          <p:nvPr/>
        </p:nvSpPr>
        <p:spPr>
          <a:xfrm>
            <a:off x="7072755" y="2232637"/>
            <a:ext cx="1045100" cy="1018007"/>
          </a:xfrm>
          <a:prstGeom prst="flowChartOffpageConnector">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AC2AC"/>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Down Arrow Callout 15"/>
          <p:cNvSpPr/>
          <p:nvPr/>
        </p:nvSpPr>
        <p:spPr>
          <a:xfrm>
            <a:off x="9296883" y="1841763"/>
            <a:ext cx="2472192" cy="430132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p:cNvSpPr txBox="1"/>
          <p:nvPr/>
        </p:nvSpPr>
        <p:spPr>
          <a:xfrm>
            <a:off x="9331502" y="3426524"/>
            <a:ext cx="2395376" cy="2160591"/>
          </a:xfrm>
          <a:prstGeom prst="rect">
            <a:avLst/>
          </a:prstGeom>
          <a:noFill/>
        </p:spPr>
        <p:txBody>
          <a:bodyPr wrap="square" rtlCol="0">
            <a:spAutoFit/>
          </a:bodyPr>
          <a:lstStyle/>
          <a:p>
            <a:pPr lvl="0" algn="ctr" defTabSz="1219170">
              <a:spcBef>
                <a:spcPct val="20000"/>
              </a:spcBef>
              <a:defRPr/>
            </a:pPr>
            <a:r>
              <a:rPr lang="en-US" sz="1400" b="1">
                <a:solidFill>
                  <a:srgbClr val="FFFFFF"/>
                </a:solidFill>
                <a:latin typeface="Calibri" panose="020F0502020204030204" pitchFamily="34" charset="0"/>
                <a:ea typeface="Calibri" panose="020F0502020204030204" pitchFamily="34" charset="0"/>
                <a:cs typeface="Calibri" panose="020F0502020204030204" pitchFamily="34" charset="0"/>
              </a:rPr>
              <a:t>Global Collaboration</a:t>
            </a:r>
          </a:p>
          <a:p>
            <a:pPr lvl="0" algn="ctr" defTabSz="1219170">
              <a:spcBef>
                <a:spcPct val="20000"/>
              </a:spcBef>
              <a:defRPr/>
            </a:pPr>
            <a:endParaRPr lang="en-US" sz="1400" b="1">
              <a:solidFill>
                <a:srgbClr val="FFFFFF"/>
              </a:solidFill>
              <a:latin typeface="Calibri" panose="020F0502020204030204" pitchFamily="34" charset="0"/>
              <a:ea typeface="Calibri" panose="020F0502020204030204" pitchFamily="34" charset="0"/>
              <a:cs typeface="Calibri" panose="020F0502020204030204" pitchFamily="34" charset="0"/>
            </a:endParaRPr>
          </a:p>
          <a:p>
            <a:pPr lvl="0" algn="ctr" defTabSz="1219170">
              <a:spcBef>
                <a:spcPct val="20000"/>
              </a:spcBef>
              <a:defRPr/>
            </a:pPr>
            <a:r>
              <a:rPr lang="en-US" sz="1400">
                <a:solidFill>
                  <a:srgbClr val="FFFFFF"/>
                </a:solidFill>
                <a:latin typeface="Calibri" panose="020F0502020204030204" pitchFamily="34" charset="0"/>
                <a:ea typeface="Calibri" panose="020F0502020204030204" pitchFamily="34" charset="0"/>
                <a:cs typeface="Calibri" panose="020F0502020204030204" pitchFamily="34" charset="0"/>
              </a:rPr>
              <a:t>Identify opportunities for fostering partnerships between traditional space agencies and emerging private companies for planetary exploration.</a:t>
            </a:r>
          </a:p>
          <a:p>
            <a:pPr lvl="0" algn="ctr" defTabSz="1219170">
              <a:spcBef>
                <a:spcPct val="20000"/>
              </a:spcBef>
              <a:defRPr/>
            </a:pPr>
            <a:endParaRPr lang="en-US" sz="140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Flowchart: Off-page Connector 17"/>
          <p:cNvSpPr/>
          <p:nvPr/>
        </p:nvSpPr>
        <p:spPr>
          <a:xfrm>
            <a:off x="9988884" y="2231251"/>
            <a:ext cx="1045100" cy="1018007"/>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BC7E2"/>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5" name="Freeform 62"/>
          <p:cNvSpPr>
            <a:spLocks noChangeAspect="1" noEditPoints="1"/>
          </p:cNvSpPr>
          <p:nvPr/>
        </p:nvSpPr>
        <p:spPr bwMode="auto">
          <a:xfrm>
            <a:off x="1426138" y="2381817"/>
            <a:ext cx="481669" cy="485520"/>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9" name="Freeform 245"/>
          <p:cNvSpPr>
            <a:spLocks noChangeAspect="1"/>
          </p:cNvSpPr>
          <p:nvPr/>
        </p:nvSpPr>
        <p:spPr bwMode="auto">
          <a:xfrm>
            <a:off x="7360822" y="2494457"/>
            <a:ext cx="468965" cy="468965"/>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0" name="Freeform 132"/>
          <p:cNvSpPr>
            <a:spLocks noChangeAspect="1" noEditPoints="1"/>
          </p:cNvSpPr>
          <p:nvPr/>
        </p:nvSpPr>
        <p:spPr bwMode="auto">
          <a:xfrm>
            <a:off x="10253297" y="2480640"/>
            <a:ext cx="516275" cy="49382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 name="Down Arrow Callout 33">
            <a:extLst>
              <a:ext uri="{FF2B5EF4-FFF2-40B4-BE49-F238E27FC236}">
                <a16:creationId xmlns:a16="http://schemas.microsoft.com/office/drawing/2014/main" id="{2163554B-8001-4045-80BC-75F59C765C5B}"/>
              </a:ext>
            </a:extLst>
          </p:cNvPr>
          <p:cNvSpPr/>
          <p:nvPr/>
        </p:nvSpPr>
        <p:spPr>
          <a:xfrm>
            <a:off x="3433121" y="1825932"/>
            <a:ext cx="2472192" cy="4301321"/>
          </a:xfrm>
          <a:prstGeom prst="downArrowCallout">
            <a:avLst>
              <a:gd name="adj1" fmla="val 25000"/>
              <a:gd name="adj2" fmla="val 6698"/>
              <a:gd name="adj3" fmla="val 4369"/>
              <a:gd name="adj4" fmla="val 97489"/>
            </a:avLst>
          </a:prstGeom>
          <a:solidFill>
            <a:srgbClr val="ED727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14AD3F85-0358-44FF-B068-DE849705BDE6}"/>
              </a:ext>
            </a:extLst>
          </p:cNvPr>
          <p:cNvSpPr txBox="1"/>
          <p:nvPr/>
        </p:nvSpPr>
        <p:spPr>
          <a:xfrm>
            <a:off x="3507778" y="3424381"/>
            <a:ext cx="2403699" cy="1964640"/>
          </a:xfrm>
          <a:prstGeom prst="rect">
            <a:avLst/>
          </a:prstGeom>
          <a:solidFill>
            <a:srgbClr val="ED7279"/>
          </a:solidFill>
        </p:spPr>
        <p:txBody>
          <a:bodyPr wrap="square" rtlCol="0">
            <a:spAutoFit/>
          </a:bodyPr>
          <a:lstStyle/>
          <a:p>
            <a:pPr lvl="0" algn="ctr">
              <a:lnSpc>
                <a:spcPct val="90000"/>
              </a:lnSpc>
              <a:spcBef>
                <a:spcPts val="1000"/>
              </a:spcBef>
            </a:pPr>
            <a:r>
              <a:rPr lang="en-US" sz="1400" b="1">
                <a:solidFill>
                  <a:srgbClr val="FFFFFF"/>
                </a:solidFill>
                <a:latin typeface="Calibri" panose="020F0502020204030204" pitchFamily="34" charset="0"/>
                <a:ea typeface="Calibri" panose="020F0502020204030204" pitchFamily="34" charset="0"/>
                <a:cs typeface="Calibri" panose="020F0502020204030204" pitchFamily="34" charset="0"/>
              </a:rPr>
              <a:t>Predictive Modeling</a:t>
            </a:r>
          </a:p>
          <a:p>
            <a:pPr lvl="0" algn="ctr">
              <a:lnSpc>
                <a:spcPct val="90000"/>
              </a:lnSpc>
              <a:spcBef>
                <a:spcPts val="1000"/>
              </a:spcBef>
            </a:pPr>
            <a:endParaRPr lang="en-US" sz="1400" b="1">
              <a:solidFill>
                <a:srgbClr val="FFFFFF"/>
              </a:solidFill>
              <a:latin typeface="Calibri" panose="020F0502020204030204" pitchFamily="34" charset="0"/>
              <a:ea typeface="Calibri" panose="020F0502020204030204" pitchFamily="34" charset="0"/>
              <a:cs typeface="Calibri" panose="020F0502020204030204" pitchFamily="34" charset="0"/>
            </a:endParaRPr>
          </a:p>
          <a:p>
            <a:pPr lvl="0" algn="ctr">
              <a:lnSpc>
                <a:spcPct val="90000"/>
              </a:lnSpc>
              <a:spcBef>
                <a:spcPts val="1000"/>
              </a:spcBef>
            </a:pPr>
            <a:r>
              <a:rPr lang="en-US" sz="1400">
                <a:solidFill>
                  <a:srgbClr val="FFFFFF"/>
                </a:solidFill>
                <a:latin typeface="Calibri" panose="020F0502020204030204" pitchFamily="34" charset="0"/>
                <a:ea typeface="Calibri" panose="020F0502020204030204" pitchFamily="34" charset="0"/>
                <a:cs typeface="Calibri" panose="020F0502020204030204" pitchFamily="34" charset="0"/>
              </a:rPr>
              <a:t>Utilize advanced machine learning techniques (e.g., ARIMA) to forecast mission success, budget efficiency, and future launch trends.</a:t>
            </a: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5" name="Flowchart: Off-page Connector 24">
            <a:extLst>
              <a:ext uri="{FF2B5EF4-FFF2-40B4-BE49-F238E27FC236}">
                <a16:creationId xmlns:a16="http://schemas.microsoft.com/office/drawing/2014/main" id="{C482E318-245D-4C8E-82B0-F28D420B78F7}"/>
              </a:ext>
            </a:extLst>
          </p:cNvPr>
          <p:cNvSpPr/>
          <p:nvPr/>
        </p:nvSpPr>
        <p:spPr>
          <a:xfrm>
            <a:off x="4146668" y="2215419"/>
            <a:ext cx="1045100" cy="1018007"/>
          </a:xfrm>
          <a:prstGeom prst="flowChartOffpageConnector">
            <a:avLst/>
          </a:prstGeom>
          <a:solidFill>
            <a:srgbClr val="7F6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C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8" name="Freeform 217">
            <a:extLst>
              <a:ext uri="{FF2B5EF4-FFF2-40B4-BE49-F238E27FC236}">
                <a16:creationId xmlns:a16="http://schemas.microsoft.com/office/drawing/2014/main" id="{335028A5-72B9-488F-BADF-27632328EECD}"/>
              </a:ext>
            </a:extLst>
          </p:cNvPr>
          <p:cNvSpPr>
            <a:spLocks noEditPoints="1"/>
          </p:cNvSpPr>
          <p:nvPr/>
        </p:nvSpPr>
        <p:spPr bwMode="auto">
          <a:xfrm>
            <a:off x="4402999" y="2439509"/>
            <a:ext cx="505173" cy="37888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30CE0BC0-AC2C-470E-937E-872C35D0BEB9}"/>
              </a:ext>
            </a:extLst>
          </p:cNvPr>
          <p:cNvSpPr txBox="1">
            <a:spLocks/>
          </p:cNvSpPr>
          <p:nvPr/>
        </p:nvSpPr>
        <p:spPr>
          <a:xfrm>
            <a:off x="2680406" y="128718"/>
            <a:ext cx="6831188"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prstClr val="black"/>
                </a:solidFill>
                <a:effectLst>
                  <a:outerShdw blurRad="38100" dist="38100" dir="2700000" algn="tl">
                    <a:srgbClr val="000000">
                      <a:alpha val="43137"/>
                    </a:srgbClr>
                  </a:outerShdw>
                </a:effectLst>
                <a:latin typeface="Calibri Light" panose="020F0302020204030204"/>
              </a:rPr>
              <a:t>FUTURE DIRECTIONS</a:t>
            </a:r>
            <a:endPar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0-#ppt_h/2"/>
                                          </p:val>
                                        </p:tav>
                                        <p:tav tm="100000">
                                          <p:val>
                                            <p:strVal val="#ppt_y"/>
                                          </p:val>
                                        </p:tav>
                                      </p:tavLst>
                                    </p:anim>
                                  </p:childTnLst>
                                </p:cTn>
                              </p:par>
                              <p:par>
                                <p:cTn id="14" presetID="53"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1" accel="50000" decel="5000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0-#ppt_h/2"/>
                                          </p:val>
                                        </p:tav>
                                        <p:tav tm="100000">
                                          <p:val>
                                            <p:strVal val="#ppt_y"/>
                                          </p:val>
                                        </p:tav>
                                      </p:tavLst>
                                    </p:anim>
                                  </p:childTnLst>
                                </p:cTn>
                              </p:par>
                              <p:par>
                                <p:cTn id="34" presetID="53"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ppt_x"/>
                                          </p:val>
                                        </p:tav>
                                        <p:tav tm="100000">
                                          <p:val>
                                            <p:strVal val="#ppt_x"/>
                                          </p:val>
                                        </p:tav>
                                      </p:tavLst>
                                    </p:anim>
                                    <p:anim calcmode="lin" valueType="num">
                                      <p:cBhvr additive="base">
                                        <p:cTn id="43" dur="5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2" presetClass="entr" presetSubtype="1" accel="50000" decel="5000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0-#ppt_h/2"/>
                                          </p:val>
                                        </p:tav>
                                        <p:tav tm="100000">
                                          <p:val>
                                            <p:strVal val="#ppt_y"/>
                                          </p:val>
                                        </p:tav>
                                      </p:tavLst>
                                    </p:anim>
                                  </p:childTnLst>
                                </p:cTn>
                              </p:par>
                              <p:par>
                                <p:cTn id="54" presetID="53"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childTnLst>
                          </p:cTn>
                        </p:par>
                        <p:par>
                          <p:cTn id="59" fill="hold">
                            <p:stCondLst>
                              <p:cond delay="4000"/>
                            </p:stCondLst>
                            <p:childTnLst>
                              <p:par>
                                <p:cTn id="60" presetID="2" presetClass="entr" presetSubtype="4" accel="50000" decel="5000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2" presetClass="entr" presetSubtype="4" accel="50000" decel="5000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5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ppt_x"/>
                                          </p:val>
                                        </p:tav>
                                        <p:tav tm="100000">
                                          <p:val>
                                            <p:strVal val="#ppt_x"/>
                                          </p:val>
                                        </p:tav>
                                      </p:tavLst>
                                    </p:anim>
                                    <p:anim calcmode="lin" valueType="num">
                                      <p:cBhvr additive="base">
                                        <p:cTn id="73" dur="500" fill="hold"/>
                                        <p:tgtEl>
                                          <p:spTgt spid="25"/>
                                        </p:tgtEl>
                                        <p:attrNameLst>
                                          <p:attrName>ppt_y</p:attrName>
                                        </p:attrNameLst>
                                      </p:cBhvr>
                                      <p:tavLst>
                                        <p:tav tm="0">
                                          <p:val>
                                            <p:strVal val="0-#ppt_h/2"/>
                                          </p:val>
                                        </p:tav>
                                        <p:tav tm="100000">
                                          <p:val>
                                            <p:strVal val="#ppt_y"/>
                                          </p:val>
                                        </p:tav>
                                      </p:tavLst>
                                    </p:anim>
                                  </p:childTnLst>
                                </p:cTn>
                              </p:par>
                            </p:childTnLst>
                          </p:cTn>
                        </p:par>
                        <p:par>
                          <p:cTn id="74" fill="hold">
                            <p:stCondLst>
                              <p:cond delay="5500"/>
                            </p:stCondLst>
                            <p:childTnLst>
                              <p:par>
                                <p:cTn id="75" presetID="2" presetClass="entr" presetSubtype="4" accel="50000" decel="5000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fill="hold"/>
                                        <p:tgtEl>
                                          <p:spTgt spid="24"/>
                                        </p:tgtEl>
                                        <p:attrNameLst>
                                          <p:attrName>ppt_x</p:attrName>
                                        </p:attrNameLst>
                                      </p:cBhvr>
                                      <p:tavLst>
                                        <p:tav tm="0">
                                          <p:val>
                                            <p:strVal val="#ppt_x"/>
                                          </p:val>
                                        </p:tav>
                                        <p:tav tm="100000">
                                          <p:val>
                                            <p:strVal val="#ppt_x"/>
                                          </p:val>
                                        </p:tav>
                                      </p:tavLst>
                                    </p:anim>
                                    <p:anim calcmode="lin" valueType="num">
                                      <p:cBhvr additive="base">
                                        <p:cTn id="78" dur="500" fill="hold"/>
                                        <p:tgtEl>
                                          <p:spTgt spid="24"/>
                                        </p:tgtEl>
                                        <p:attrNameLst>
                                          <p:attrName>ppt_y</p:attrName>
                                        </p:attrNameLst>
                                      </p:cBhvr>
                                      <p:tavLst>
                                        <p:tav tm="0">
                                          <p:val>
                                            <p:strVal val="1+#ppt_h/2"/>
                                          </p:val>
                                        </p:tav>
                                        <p:tav tm="100000">
                                          <p:val>
                                            <p:strVal val="#ppt_y"/>
                                          </p:val>
                                        </p:tav>
                                      </p:tavLst>
                                    </p:anim>
                                  </p:childTnLst>
                                </p:cTn>
                              </p:par>
                            </p:childTnLst>
                          </p:cTn>
                        </p:par>
                        <p:par>
                          <p:cTn id="79" fill="hold">
                            <p:stCondLst>
                              <p:cond delay="6000"/>
                            </p:stCondLst>
                            <p:childTnLst>
                              <p:par>
                                <p:cTn id="80" presetID="53"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P spid="15" grpId="0" animBg="1"/>
      <p:bldP spid="19" grpId="0" animBg="1"/>
      <p:bldP spid="20" grpId="0" animBg="1"/>
      <p:bldP spid="23" grpId="0" animBg="1"/>
      <p:bldP spid="24" grpId="0" animBg="1"/>
      <p:bldP spid="25"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903" y="516467"/>
            <a:ext cx="7518400" cy="471365"/>
          </a:xfrm>
        </p:spPr>
        <p:txBody>
          <a:bodyPr/>
          <a:lstStyle/>
          <a:p>
            <a:r>
              <a:rPr lang="en-US" sz="4400" u="sng">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sz="4400"/>
          </a:p>
        </p:txBody>
      </p:sp>
      <p:grpSp>
        <p:nvGrpSpPr>
          <p:cNvPr id="3" name="Group 54"/>
          <p:cNvGrpSpPr/>
          <p:nvPr/>
        </p:nvGrpSpPr>
        <p:grpSpPr>
          <a:xfrm>
            <a:off x="6075267" y="3903806"/>
            <a:ext cx="2902728" cy="2185907"/>
            <a:chOff x="4568507" y="2932112"/>
            <a:chExt cx="1786593" cy="1490415"/>
          </a:xfrm>
        </p:grpSpPr>
        <p:sp>
          <p:nvSpPr>
            <p:cNvPr id="54" name="Freeform 5"/>
            <p:cNvSpPr>
              <a:spLocks/>
            </p:cNvSpPr>
            <p:nvPr/>
          </p:nvSpPr>
          <p:spPr bwMode="auto">
            <a:xfrm>
              <a:off x="4568507" y="3032606"/>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Freeform 5"/>
            <p:cNvSpPr>
              <a:spLocks/>
            </p:cNvSpPr>
            <p:nvPr/>
          </p:nvSpPr>
          <p:spPr bwMode="auto">
            <a:xfrm>
              <a:off x="4571999" y="2932112"/>
              <a:ext cx="1783101" cy="149041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gradFill>
              <a:gsLst>
                <a:gs pos="0">
                  <a:schemeClr val="accent3">
                    <a:lumMod val="75000"/>
                  </a:schemeClr>
                </a:gs>
                <a:gs pos="10000">
                  <a:schemeClr val="accent3"/>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5" name="Group 52"/>
          <p:cNvGrpSpPr/>
          <p:nvPr/>
        </p:nvGrpSpPr>
        <p:grpSpPr>
          <a:xfrm>
            <a:off x="6075267" y="2690764"/>
            <a:ext cx="4150541" cy="2002813"/>
            <a:chOff x="4568507" y="2105026"/>
            <a:chExt cx="2554606" cy="1365576"/>
          </a:xfrm>
        </p:grpSpPr>
        <p:sp>
          <p:nvSpPr>
            <p:cNvPr id="51" name="Freeform 6"/>
            <p:cNvSpPr>
              <a:spLocks/>
            </p:cNvSpPr>
            <p:nvPr/>
          </p:nvSpPr>
          <p:spPr bwMode="auto">
            <a:xfrm>
              <a:off x="4568507" y="2199014"/>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8" name="Freeform 6"/>
            <p:cNvSpPr>
              <a:spLocks/>
            </p:cNvSpPr>
            <p:nvPr/>
          </p:nvSpPr>
          <p:spPr bwMode="auto">
            <a:xfrm>
              <a:off x="4572000" y="2105026"/>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gradFill>
              <a:gsLst>
                <a:gs pos="0">
                  <a:schemeClr val="accent2">
                    <a:lumMod val="50000"/>
                  </a:schemeClr>
                </a:gs>
                <a:gs pos="10000">
                  <a:schemeClr val="accent2"/>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 name="Group 51"/>
          <p:cNvGrpSpPr/>
          <p:nvPr/>
        </p:nvGrpSpPr>
        <p:grpSpPr>
          <a:xfrm>
            <a:off x="6075267" y="1431155"/>
            <a:ext cx="3366448" cy="1997368"/>
            <a:chOff x="4568507" y="1246188"/>
            <a:chExt cx="2072006" cy="1361863"/>
          </a:xfrm>
        </p:grpSpPr>
        <p:sp>
          <p:nvSpPr>
            <p:cNvPr id="50" name="Freeform 7"/>
            <p:cNvSpPr>
              <a:spLocks/>
            </p:cNvSpPr>
            <p:nvPr/>
          </p:nvSpPr>
          <p:spPr bwMode="auto">
            <a:xfrm>
              <a:off x="4568507" y="1334876"/>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9" name="Freeform 7"/>
            <p:cNvSpPr>
              <a:spLocks/>
            </p:cNvSpPr>
            <p:nvPr/>
          </p:nvSpPr>
          <p:spPr bwMode="auto">
            <a:xfrm>
              <a:off x="4572000" y="1246188"/>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gradFill>
              <a:gsLst>
                <a:gs pos="0">
                  <a:schemeClr val="accent1">
                    <a:lumMod val="75000"/>
                  </a:schemeClr>
                </a:gs>
                <a:gs pos="10000">
                  <a:schemeClr val="accent1"/>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 name="Group 57"/>
          <p:cNvGrpSpPr/>
          <p:nvPr/>
        </p:nvGrpSpPr>
        <p:grpSpPr>
          <a:xfrm flipH="1">
            <a:off x="3374784" y="4486693"/>
            <a:ext cx="2706157" cy="2014681"/>
            <a:chOff x="4568507" y="2932113"/>
            <a:chExt cx="1665606" cy="1373668"/>
          </a:xfrm>
        </p:grpSpPr>
        <p:sp>
          <p:nvSpPr>
            <p:cNvPr id="65" name="Freeform 5"/>
            <p:cNvSpPr>
              <a:spLocks/>
            </p:cNvSpPr>
            <p:nvPr/>
          </p:nvSpPr>
          <p:spPr bwMode="auto">
            <a:xfrm>
              <a:off x="4568507" y="3032606"/>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262626"/>
                </a:solidFill>
                <a:effectLst/>
                <a:uLnTx/>
                <a:uFillTx/>
                <a:latin typeface="Roboto Condensed"/>
                <a:ea typeface="+mn-ea"/>
              </a:endParaRPr>
            </a:p>
          </p:txBody>
        </p:sp>
        <p:sp>
          <p:nvSpPr>
            <p:cNvPr id="66" name="Freeform 5"/>
            <p:cNvSpPr>
              <a:spLocks/>
            </p:cNvSpPr>
            <p:nvPr/>
          </p:nvSpPr>
          <p:spPr bwMode="auto">
            <a:xfrm>
              <a:off x="4572000" y="2932113"/>
              <a:ext cx="1662113" cy="1273175"/>
            </a:xfrm>
            <a:custGeom>
              <a:avLst/>
              <a:gdLst/>
              <a:ahLst/>
              <a:cxnLst>
                <a:cxn ang="0">
                  <a:pos x="363" y="0"/>
                </a:cxn>
                <a:cxn ang="0">
                  <a:pos x="380" y="1"/>
                </a:cxn>
                <a:cxn ang="0">
                  <a:pos x="441" y="72"/>
                </a:cxn>
                <a:cxn ang="0">
                  <a:pos x="441" y="161"/>
                </a:cxn>
                <a:cxn ang="0">
                  <a:pos x="380" y="233"/>
                </a:cxn>
                <a:cxn ang="0">
                  <a:pos x="363" y="233"/>
                </a:cxn>
                <a:cxn ang="0">
                  <a:pos x="95" y="233"/>
                </a:cxn>
                <a:cxn ang="0">
                  <a:pos x="32" y="264"/>
                </a:cxn>
                <a:cxn ang="0">
                  <a:pos x="0" y="338"/>
                </a:cxn>
                <a:cxn ang="0">
                  <a:pos x="0" y="72"/>
                </a:cxn>
                <a:cxn ang="0">
                  <a:pos x="23" y="14"/>
                </a:cxn>
                <a:cxn ang="0">
                  <a:pos x="72" y="0"/>
                </a:cxn>
                <a:cxn ang="0">
                  <a:pos x="363" y="0"/>
                </a:cxn>
              </a:cxnLst>
              <a:rect l="0" t="0" r="r" b="b"/>
              <a:pathLst>
                <a:path w="441" h="338">
                  <a:moveTo>
                    <a:pt x="363" y="0"/>
                  </a:moveTo>
                  <a:cubicBezTo>
                    <a:pt x="369" y="0"/>
                    <a:pt x="374" y="1"/>
                    <a:pt x="380" y="1"/>
                  </a:cubicBezTo>
                  <a:cubicBezTo>
                    <a:pt x="421" y="4"/>
                    <a:pt x="441" y="28"/>
                    <a:pt x="441" y="72"/>
                  </a:cubicBezTo>
                  <a:cubicBezTo>
                    <a:pt x="441" y="161"/>
                    <a:pt x="441" y="161"/>
                    <a:pt x="441" y="161"/>
                  </a:cubicBezTo>
                  <a:cubicBezTo>
                    <a:pt x="441" y="206"/>
                    <a:pt x="421" y="229"/>
                    <a:pt x="380" y="233"/>
                  </a:cubicBezTo>
                  <a:cubicBezTo>
                    <a:pt x="374" y="233"/>
                    <a:pt x="369" y="233"/>
                    <a:pt x="363"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lnTo>
                    <a:pt x="363" y="0"/>
                  </a:ln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262626"/>
                </a:solidFill>
                <a:effectLst/>
                <a:uLnTx/>
                <a:uFillTx/>
                <a:latin typeface="Roboto Condensed"/>
                <a:ea typeface="+mn-ea"/>
              </a:endParaRPr>
            </a:p>
          </p:txBody>
        </p:sp>
      </p:grpSp>
      <p:grpSp>
        <p:nvGrpSpPr>
          <p:cNvPr id="8" name="Group 58"/>
          <p:cNvGrpSpPr/>
          <p:nvPr/>
        </p:nvGrpSpPr>
        <p:grpSpPr>
          <a:xfrm flipH="1">
            <a:off x="1930400" y="3273650"/>
            <a:ext cx="4150541" cy="2002813"/>
            <a:chOff x="4568507" y="2105026"/>
            <a:chExt cx="2554606" cy="1365576"/>
          </a:xfrm>
        </p:grpSpPr>
        <p:sp>
          <p:nvSpPr>
            <p:cNvPr id="63" name="Freeform 6"/>
            <p:cNvSpPr>
              <a:spLocks/>
            </p:cNvSpPr>
            <p:nvPr/>
          </p:nvSpPr>
          <p:spPr bwMode="auto">
            <a:xfrm>
              <a:off x="4568507" y="2199014"/>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4" name="Freeform 6"/>
            <p:cNvSpPr>
              <a:spLocks/>
            </p:cNvSpPr>
            <p:nvPr/>
          </p:nvSpPr>
          <p:spPr bwMode="auto">
            <a:xfrm>
              <a:off x="4572000" y="2105026"/>
              <a:ext cx="2551113" cy="1271588"/>
            </a:xfrm>
            <a:custGeom>
              <a:avLst/>
              <a:gdLst/>
              <a:ahLst/>
              <a:cxnLst>
                <a:cxn ang="0">
                  <a:pos x="599" y="0"/>
                </a:cxn>
                <a:cxn ang="0">
                  <a:pos x="615" y="0"/>
                </a:cxn>
                <a:cxn ang="0">
                  <a:pos x="677" y="72"/>
                </a:cxn>
                <a:cxn ang="0">
                  <a:pos x="677" y="160"/>
                </a:cxn>
                <a:cxn ang="0">
                  <a:pos x="615" y="232"/>
                </a:cxn>
                <a:cxn ang="0">
                  <a:pos x="599" y="232"/>
                </a:cxn>
                <a:cxn ang="0">
                  <a:pos x="95" y="232"/>
                </a:cxn>
                <a:cxn ang="0">
                  <a:pos x="32" y="263"/>
                </a:cxn>
                <a:cxn ang="0">
                  <a:pos x="0" y="338"/>
                </a:cxn>
                <a:cxn ang="0">
                  <a:pos x="0" y="72"/>
                </a:cxn>
                <a:cxn ang="0">
                  <a:pos x="23" y="13"/>
                </a:cxn>
                <a:cxn ang="0">
                  <a:pos x="72" y="0"/>
                </a:cxn>
                <a:cxn ang="0">
                  <a:pos x="599" y="0"/>
                </a:cxn>
              </a:cxnLst>
              <a:rect l="0" t="0" r="r" b="b"/>
              <a:pathLst>
                <a:path w="677" h="338">
                  <a:moveTo>
                    <a:pt x="599" y="0"/>
                  </a:moveTo>
                  <a:cubicBezTo>
                    <a:pt x="604" y="0"/>
                    <a:pt x="610" y="0"/>
                    <a:pt x="615" y="0"/>
                  </a:cubicBezTo>
                  <a:cubicBezTo>
                    <a:pt x="656" y="3"/>
                    <a:pt x="677" y="27"/>
                    <a:pt x="677" y="72"/>
                  </a:cubicBezTo>
                  <a:cubicBezTo>
                    <a:pt x="677" y="160"/>
                    <a:pt x="677" y="160"/>
                    <a:pt x="677" y="160"/>
                  </a:cubicBezTo>
                  <a:cubicBezTo>
                    <a:pt x="677" y="205"/>
                    <a:pt x="656" y="229"/>
                    <a:pt x="615" y="232"/>
                  </a:cubicBezTo>
                  <a:cubicBezTo>
                    <a:pt x="610" y="232"/>
                    <a:pt x="604" y="232"/>
                    <a:pt x="599" y="232"/>
                  </a:cubicBezTo>
                  <a:cubicBezTo>
                    <a:pt x="95" y="232"/>
                    <a:pt x="95" y="232"/>
                    <a:pt x="95" y="232"/>
                  </a:cubicBezTo>
                  <a:cubicBezTo>
                    <a:pt x="71" y="235"/>
                    <a:pt x="50" y="246"/>
                    <a:pt x="32" y="263"/>
                  </a:cubicBezTo>
                  <a:cubicBezTo>
                    <a:pt x="11" y="284"/>
                    <a:pt x="0" y="309"/>
                    <a:pt x="0" y="338"/>
                  </a:cubicBezTo>
                  <a:cubicBezTo>
                    <a:pt x="0" y="72"/>
                    <a:pt x="0" y="72"/>
                    <a:pt x="0" y="72"/>
                  </a:cubicBezTo>
                  <a:cubicBezTo>
                    <a:pt x="0" y="44"/>
                    <a:pt x="7" y="25"/>
                    <a:pt x="23" y="13"/>
                  </a:cubicBezTo>
                  <a:cubicBezTo>
                    <a:pt x="35" y="4"/>
                    <a:pt x="51" y="0"/>
                    <a:pt x="72" y="0"/>
                  </a:cubicBezTo>
                  <a:lnTo>
                    <a:pt x="599" y="0"/>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9" name="Group 59"/>
          <p:cNvGrpSpPr/>
          <p:nvPr/>
        </p:nvGrpSpPr>
        <p:grpSpPr>
          <a:xfrm flipH="1">
            <a:off x="2714495" y="2014040"/>
            <a:ext cx="3366448" cy="1997368"/>
            <a:chOff x="4568507" y="1246188"/>
            <a:chExt cx="2072006" cy="1361863"/>
          </a:xfrm>
        </p:grpSpPr>
        <p:sp>
          <p:nvSpPr>
            <p:cNvPr id="61" name="Freeform 7"/>
            <p:cNvSpPr>
              <a:spLocks/>
            </p:cNvSpPr>
            <p:nvPr/>
          </p:nvSpPr>
          <p:spPr bwMode="auto">
            <a:xfrm>
              <a:off x="4568507" y="1334876"/>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2" name="Freeform 7"/>
            <p:cNvSpPr>
              <a:spLocks/>
            </p:cNvSpPr>
            <p:nvPr/>
          </p:nvSpPr>
          <p:spPr bwMode="auto">
            <a:xfrm>
              <a:off x="4572000" y="1246188"/>
              <a:ext cx="2068513" cy="1273175"/>
            </a:xfrm>
            <a:custGeom>
              <a:avLst/>
              <a:gdLst/>
              <a:ahLst/>
              <a:cxnLst>
                <a:cxn ang="0">
                  <a:pos x="549" y="72"/>
                </a:cxn>
                <a:cxn ang="0">
                  <a:pos x="549" y="161"/>
                </a:cxn>
                <a:cxn ang="0">
                  <a:pos x="487" y="233"/>
                </a:cxn>
                <a:cxn ang="0">
                  <a:pos x="471" y="233"/>
                </a:cxn>
                <a:cxn ang="0">
                  <a:pos x="95" y="233"/>
                </a:cxn>
                <a:cxn ang="0">
                  <a:pos x="32" y="264"/>
                </a:cxn>
                <a:cxn ang="0">
                  <a:pos x="0" y="338"/>
                </a:cxn>
                <a:cxn ang="0">
                  <a:pos x="0" y="72"/>
                </a:cxn>
                <a:cxn ang="0">
                  <a:pos x="23" y="14"/>
                </a:cxn>
                <a:cxn ang="0">
                  <a:pos x="72" y="0"/>
                </a:cxn>
                <a:cxn ang="0">
                  <a:pos x="471" y="0"/>
                </a:cxn>
                <a:cxn ang="0">
                  <a:pos x="487" y="1"/>
                </a:cxn>
                <a:cxn ang="0">
                  <a:pos x="549" y="72"/>
                </a:cxn>
              </a:cxnLst>
              <a:rect l="0" t="0" r="r" b="b"/>
              <a:pathLst>
                <a:path w="549" h="338">
                  <a:moveTo>
                    <a:pt x="549" y="72"/>
                  </a:moveTo>
                  <a:cubicBezTo>
                    <a:pt x="549" y="161"/>
                    <a:pt x="549" y="161"/>
                    <a:pt x="549" y="161"/>
                  </a:cubicBezTo>
                  <a:cubicBezTo>
                    <a:pt x="549" y="206"/>
                    <a:pt x="528" y="229"/>
                    <a:pt x="487" y="233"/>
                  </a:cubicBezTo>
                  <a:cubicBezTo>
                    <a:pt x="482" y="233"/>
                    <a:pt x="476" y="233"/>
                    <a:pt x="471" y="233"/>
                  </a:cubicBezTo>
                  <a:cubicBezTo>
                    <a:pt x="95" y="233"/>
                    <a:pt x="95" y="233"/>
                    <a:pt x="95" y="233"/>
                  </a:cubicBezTo>
                  <a:cubicBezTo>
                    <a:pt x="71" y="236"/>
                    <a:pt x="50" y="246"/>
                    <a:pt x="32" y="264"/>
                  </a:cubicBezTo>
                  <a:cubicBezTo>
                    <a:pt x="11" y="285"/>
                    <a:pt x="0" y="310"/>
                    <a:pt x="0" y="338"/>
                  </a:cubicBezTo>
                  <a:cubicBezTo>
                    <a:pt x="0" y="72"/>
                    <a:pt x="0" y="72"/>
                    <a:pt x="0" y="72"/>
                  </a:cubicBezTo>
                  <a:cubicBezTo>
                    <a:pt x="0" y="45"/>
                    <a:pt x="7" y="26"/>
                    <a:pt x="23" y="14"/>
                  </a:cubicBezTo>
                  <a:cubicBezTo>
                    <a:pt x="35" y="5"/>
                    <a:pt x="51" y="0"/>
                    <a:pt x="72" y="0"/>
                  </a:cubicBezTo>
                  <a:cubicBezTo>
                    <a:pt x="471" y="0"/>
                    <a:pt x="471" y="0"/>
                    <a:pt x="471" y="0"/>
                  </a:cubicBezTo>
                  <a:cubicBezTo>
                    <a:pt x="476" y="0"/>
                    <a:pt x="482" y="1"/>
                    <a:pt x="487" y="1"/>
                  </a:cubicBezTo>
                  <a:cubicBezTo>
                    <a:pt x="528" y="4"/>
                    <a:pt x="549" y="28"/>
                    <a:pt x="549" y="72"/>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21" name="TextBox 120"/>
          <p:cNvSpPr txBox="1"/>
          <p:nvPr/>
        </p:nvSpPr>
        <p:spPr>
          <a:xfrm>
            <a:off x="6234460" y="2924055"/>
            <a:ext cx="3109037" cy="1366528"/>
          </a:xfrm>
          <a:prstGeom prst="rect">
            <a:avLst/>
          </a:prstGeom>
          <a:noFill/>
        </p:spPr>
        <p:txBody>
          <a:bodyPr wrap="square" lIns="0" tIns="0" rIns="0" bIns="0" rtlCol="0" anchor="t">
            <a:spAutoFit/>
          </a:bodyPr>
          <a:lstStyle/>
          <a:p>
            <a:pPr lvl="0" algn="r" defTabSz="1219170">
              <a:spcBef>
                <a:spcPct val="20000"/>
              </a:spcBef>
              <a:defRPr/>
            </a:pPr>
            <a:r>
              <a:rPr lang="en-US" sz="1200" b="1">
                <a:solidFill>
                  <a:srgbClr val="FFFFFF"/>
                </a:solidFill>
                <a:latin typeface="Calibri" panose="020F0502020204030204" pitchFamily="34" charset="0"/>
                <a:ea typeface="Calibri" panose="020F0502020204030204" pitchFamily="34" charset="0"/>
                <a:cs typeface="Calibri" panose="020F0502020204030204" pitchFamily="34" charset="0"/>
              </a:rPr>
              <a:t>Future Potential:</a:t>
            </a:r>
            <a:b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Predictive modeling and strategic insights indicate a collaborative future between government and private sectors, focusing on sustainable exploration of the Moon, Mars, and beyond.</a:t>
            </a:r>
          </a:p>
          <a:p>
            <a:pPr lvl="0" algn="r" defTabSz="1219170">
              <a:spcBef>
                <a:spcPct val="20000"/>
              </a:spcBef>
              <a:defRPr/>
            </a:pPr>
            <a:endParaRPr lang="en-US" sz="120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0" marR="0" lvl="0" indent="0" algn="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4" name="TextBox 123"/>
          <p:cNvSpPr txBox="1"/>
          <p:nvPr/>
        </p:nvSpPr>
        <p:spPr>
          <a:xfrm>
            <a:off x="3480156" y="2175540"/>
            <a:ext cx="2677545" cy="960263"/>
          </a:xfrm>
          <a:prstGeom prst="rect">
            <a:avLst/>
          </a:prstGeom>
          <a:noFill/>
        </p:spPr>
        <p:txBody>
          <a:bodyPr wrap="square" lIns="0" tIns="0" rIns="0" bIns="0" rtlCol="0" anchor="t">
            <a:spAutoFit/>
          </a:bodyPr>
          <a:lstStyle/>
          <a:p>
            <a:pPr lvl="0" defTabSz="1219170">
              <a:spcBef>
                <a:spcPct val="20000"/>
              </a:spcBef>
              <a:defRPr/>
            </a:pPr>
            <a:r>
              <a:rPr lang="en-IN" sz="1200" b="1">
                <a:solidFill>
                  <a:srgbClr val="FFFFFF"/>
                </a:solidFill>
                <a:latin typeface="Calibri" panose="020F0502020204030204" pitchFamily="34" charset="0"/>
                <a:ea typeface="Calibri" panose="020F0502020204030204" pitchFamily="34" charset="0"/>
                <a:cs typeface="Calibri" panose="020F0502020204030204" pitchFamily="34" charset="0"/>
              </a:rPr>
              <a:t>Historical Significance:</a:t>
            </a:r>
          </a:p>
          <a:p>
            <a:pPr lvl="0" defTabSz="1219170">
              <a:spcBef>
                <a:spcPct val="20000"/>
              </a:spcBef>
              <a:defRPr/>
            </a:pP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The project highlights the Space Race as a critical period that laid the foundation for space exploration, with NASA and the USSR leading early advancements.</a:t>
            </a:r>
          </a:p>
        </p:txBody>
      </p:sp>
      <p:sp>
        <p:nvSpPr>
          <p:cNvPr id="130" name="TextBox 129"/>
          <p:cNvSpPr txBox="1"/>
          <p:nvPr/>
        </p:nvSpPr>
        <p:spPr>
          <a:xfrm>
            <a:off x="6175489" y="1538497"/>
            <a:ext cx="2450565" cy="1366528"/>
          </a:xfrm>
          <a:prstGeom prst="rect">
            <a:avLst/>
          </a:prstGeom>
          <a:noFill/>
        </p:spPr>
        <p:txBody>
          <a:bodyPr wrap="square" lIns="0" tIns="0" rIns="0" bIns="0" rtlCol="0" anchor="t">
            <a:spAutoFit/>
          </a:bodyPr>
          <a:lstStyle/>
          <a:p>
            <a:pPr lvl="0" algn="r" defTabSz="1219170">
              <a:spcBef>
                <a:spcPct val="20000"/>
              </a:spcBef>
              <a:defRPr/>
            </a:pPr>
            <a:r>
              <a:rPr lang="en-US" sz="1200" b="1">
                <a:solidFill>
                  <a:srgbClr val="FFFFFF"/>
                </a:solidFill>
                <a:latin typeface="Calibri" panose="020F0502020204030204" pitchFamily="34" charset="0"/>
                <a:ea typeface="Calibri" panose="020F0502020204030204" pitchFamily="34" charset="0"/>
                <a:cs typeface="Calibri" panose="020F0502020204030204" pitchFamily="34" charset="0"/>
              </a:rPr>
              <a:t>Private Sector Emergence:</a:t>
            </a:r>
          </a:p>
          <a:p>
            <a:pPr lvl="0" algn="r" defTabSz="1219170">
              <a:spcBef>
                <a:spcPct val="20000"/>
              </a:spcBef>
              <a:defRPr/>
            </a:pP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A paradigm shift post-2000 showcases the rise of private companies like SpaceX and Blue Origin, driving innovation, reducing costs, and increasing global accessibility.</a:t>
            </a:r>
          </a:p>
          <a:p>
            <a:pPr marL="0" marR="0" lvl="0" indent="0" algn="r" defTabSz="121917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3" name="TextBox 132"/>
          <p:cNvSpPr txBox="1"/>
          <p:nvPr/>
        </p:nvSpPr>
        <p:spPr>
          <a:xfrm>
            <a:off x="6050107" y="4153616"/>
            <a:ext cx="2195594" cy="1144929"/>
          </a:xfrm>
          <a:prstGeom prst="rect">
            <a:avLst/>
          </a:prstGeom>
          <a:noFill/>
        </p:spPr>
        <p:txBody>
          <a:bodyPr wrap="square" lIns="0" tIns="0" rIns="0" bIns="0" rtlCol="0" anchor="t">
            <a:spAutoFit/>
          </a:bodyPr>
          <a:lstStyle/>
          <a:p>
            <a:pPr lvl="0" algn="r" defTabSz="1219170">
              <a:spcBef>
                <a:spcPct val="20000"/>
              </a:spcBef>
              <a:defRPr/>
            </a:pPr>
            <a:r>
              <a:rPr lang="en-US" sz="1200" b="1">
                <a:solidFill>
                  <a:srgbClr val="FFFFFF"/>
                </a:solidFill>
                <a:latin typeface="Calibri" panose="020F0502020204030204" pitchFamily="34" charset="0"/>
                <a:ea typeface="Calibri" panose="020F0502020204030204" pitchFamily="34" charset="0"/>
                <a:cs typeface="Calibri" panose="020F0502020204030204" pitchFamily="34" charset="0"/>
              </a:rPr>
              <a:t>Impactful Vision:</a:t>
            </a:r>
          </a:p>
          <a:p>
            <a:pPr lvl="0" algn="r" defTabSz="1219170">
              <a:spcBef>
                <a:spcPct val="20000"/>
              </a:spcBef>
              <a:defRPr/>
            </a:pP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This project connects humanity's achievements in space exploration with its future potential, inspiring continued research and investment for the next era of discoveries.</a:t>
            </a:r>
          </a:p>
        </p:txBody>
      </p:sp>
      <p:sp>
        <p:nvSpPr>
          <p:cNvPr id="149" name="TextBox 148"/>
          <p:cNvSpPr txBox="1"/>
          <p:nvPr/>
        </p:nvSpPr>
        <p:spPr>
          <a:xfrm>
            <a:off x="4008594" y="4688132"/>
            <a:ext cx="2420486" cy="1329595"/>
          </a:xfrm>
          <a:prstGeom prst="rect">
            <a:avLst/>
          </a:prstGeom>
          <a:noFill/>
        </p:spPr>
        <p:txBody>
          <a:bodyPr wrap="square" lIns="0" tIns="0" rIns="0" bIns="0" rtlCol="0" anchor="t">
            <a:spAutoFit/>
          </a:bodyPr>
          <a:lstStyle/>
          <a:p>
            <a:pPr lvl="0" defTabSz="1219170">
              <a:spcBef>
                <a:spcPct val="20000"/>
              </a:spcBef>
              <a:defRPr/>
            </a:pPr>
            <a:r>
              <a:rPr lang="en-US" sz="1200" b="1">
                <a:solidFill>
                  <a:srgbClr val="FFFFFF"/>
                </a:solidFill>
                <a:latin typeface="Calibri" panose="020F0502020204030204" pitchFamily="34" charset="0"/>
                <a:ea typeface="Calibri" panose="020F0502020204030204" pitchFamily="34" charset="0"/>
                <a:cs typeface="Calibri" panose="020F0502020204030204" pitchFamily="34" charset="0"/>
              </a:rPr>
              <a:t>Global Collaboration:</a:t>
            </a:r>
            <a:b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The findings emphasize the importance of international partnerships and innovation, fostering advancements in technology and scientific exploration.</a:t>
            </a:r>
          </a:p>
          <a:p>
            <a:pPr lvl="0" defTabSz="1219170">
              <a:spcBef>
                <a:spcPct val="20000"/>
              </a:spcBef>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4" name="Freeform 101"/>
          <p:cNvSpPr>
            <a:spLocks noEditPoints="1"/>
          </p:cNvSpPr>
          <p:nvPr/>
        </p:nvSpPr>
        <p:spPr bwMode="auto">
          <a:xfrm>
            <a:off x="2137158" y="3712520"/>
            <a:ext cx="577337" cy="382573"/>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5" name="Freeform 42"/>
          <p:cNvSpPr>
            <a:spLocks noEditPoints="1"/>
          </p:cNvSpPr>
          <p:nvPr/>
        </p:nvSpPr>
        <p:spPr bwMode="auto">
          <a:xfrm>
            <a:off x="8712200" y="1843401"/>
            <a:ext cx="570323" cy="49091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6" name="Freeform 86"/>
          <p:cNvSpPr>
            <a:spLocks noEditPoints="1"/>
          </p:cNvSpPr>
          <p:nvPr/>
        </p:nvSpPr>
        <p:spPr bwMode="auto">
          <a:xfrm>
            <a:off x="3580671" y="4889463"/>
            <a:ext cx="359620" cy="605072"/>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6" name="Freeform 107"/>
          <p:cNvSpPr>
            <a:spLocks noEditPoints="1"/>
          </p:cNvSpPr>
          <p:nvPr/>
        </p:nvSpPr>
        <p:spPr bwMode="auto">
          <a:xfrm>
            <a:off x="8301956" y="4361993"/>
            <a:ext cx="509153" cy="516376"/>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7" name="Freeform 144"/>
          <p:cNvSpPr>
            <a:spLocks noEditPoints="1"/>
          </p:cNvSpPr>
          <p:nvPr/>
        </p:nvSpPr>
        <p:spPr bwMode="auto">
          <a:xfrm>
            <a:off x="2966017" y="2501118"/>
            <a:ext cx="437380" cy="379292"/>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Freeform 66"/>
          <p:cNvSpPr>
            <a:spLocks noEditPoints="1"/>
          </p:cNvSpPr>
          <p:nvPr/>
        </p:nvSpPr>
        <p:spPr bwMode="auto">
          <a:xfrm>
            <a:off x="9451877" y="3117611"/>
            <a:ext cx="401263" cy="468701"/>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62626"/>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4ACE4AE-79D0-4588-848C-A3CE8EE8534A}"/>
              </a:ext>
            </a:extLst>
          </p:cNvPr>
          <p:cNvSpPr txBox="1"/>
          <p:nvPr/>
        </p:nvSpPr>
        <p:spPr>
          <a:xfrm>
            <a:off x="2784943" y="3503082"/>
            <a:ext cx="3096527" cy="960263"/>
          </a:xfrm>
          <a:prstGeom prst="rect">
            <a:avLst/>
          </a:prstGeom>
          <a:noFill/>
        </p:spPr>
        <p:txBody>
          <a:bodyPr wrap="square" lIns="0" tIns="0" rIns="0" bIns="0" rtlCol="0" anchor="t">
            <a:spAutoFit/>
          </a:bodyPr>
          <a:lstStyle/>
          <a:p>
            <a:pPr defTabSz="1219170">
              <a:spcBef>
                <a:spcPct val="20000"/>
              </a:spcBef>
              <a:defRPr/>
            </a:pPr>
            <a:r>
              <a:rPr lang="en-US" sz="1200" b="1">
                <a:solidFill>
                  <a:srgbClr val="FFFFFF"/>
                </a:solidFill>
                <a:latin typeface="Calibri" panose="020F0502020204030204" pitchFamily="34" charset="0"/>
                <a:ea typeface="Calibri" panose="020F0502020204030204" pitchFamily="34" charset="0"/>
                <a:cs typeface="Calibri" panose="020F0502020204030204" pitchFamily="34" charset="0"/>
              </a:rPr>
              <a:t>Key Data Insights:</a:t>
            </a:r>
          </a:p>
          <a:p>
            <a:pPr defTabSz="1219170">
              <a:spcBef>
                <a:spcPct val="20000"/>
              </a:spcBef>
              <a:defRPr/>
            </a:pPr>
            <a:r>
              <a:rPr lang="en-US" sz="1200">
                <a:solidFill>
                  <a:srgbClr val="FFFFFF"/>
                </a:solidFill>
                <a:latin typeface="Calibri" panose="020F0502020204030204" pitchFamily="34" charset="0"/>
                <a:ea typeface="Calibri" panose="020F0502020204030204" pitchFamily="34" charset="0"/>
                <a:cs typeface="Calibri" panose="020F0502020204030204" pitchFamily="34" charset="0"/>
              </a:rPr>
              <a:t>Analysis reveals patterns of launch frequencies, success rates, and geographical dominance, with the USA, Russia, and China as major players and emerging contributions from India and Japan.</a:t>
            </a:r>
          </a:p>
        </p:txBody>
      </p:sp>
    </p:spTree>
    <p:extLst>
      <p:ext uri="{BB962C8B-B14F-4D97-AF65-F5344CB8AC3E}">
        <p14:creationId xmlns:p14="http://schemas.microsoft.com/office/powerpoint/2010/main" val="418580520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childTnLst>
                                </p:cTn>
                              </p:par>
                            </p:childTnLst>
                          </p:cTn>
                        </p:par>
                        <p:par>
                          <p:cTn id="18" fill="hold">
                            <p:stCondLst>
                              <p:cond delay="1500"/>
                            </p:stCondLst>
                            <p:childTnLst>
                              <p:par>
                                <p:cTn id="19" presetID="2" presetClass="entr" presetSubtype="8" accel="50000" decel="5000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1000"/>
                                        <p:tgtEl>
                                          <p:spTgt spid="124"/>
                                        </p:tgtEl>
                                      </p:cBhvr>
                                    </p:animEffect>
                                  </p:childTnLst>
                                </p:cTn>
                              </p:par>
                            </p:childTnLst>
                          </p:cTn>
                        </p:par>
                        <p:par>
                          <p:cTn id="32" fill="hold">
                            <p:stCondLst>
                              <p:cond delay="3000"/>
                            </p:stCondLst>
                            <p:childTnLst>
                              <p:par>
                                <p:cTn id="33" presetID="2" presetClass="entr" presetSubtype="2" accel="50000" decel="5000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53" presetClass="entr" presetSubtype="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Effect transition="in" filter="fade">
                                      <p:cBhvr>
                                        <p:cTn id="42" dur="500"/>
                                        <p:tgtEl>
                                          <p:spTgt spid="6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1000"/>
                                        <p:tgtEl>
                                          <p:spTgt spid="133"/>
                                        </p:tgtEl>
                                      </p:cBhvr>
                                    </p:animEffect>
                                  </p:childTnLst>
                                </p:cTn>
                              </p:par>
                            </p:childTnLst>
                          </p:cTn>
                        </p:par>
                        <p:par>
                          <p:cTn id="46" fill="hold">
                            <p:stCondLst>
                              <p:cond delay="4500"/>
                            </p:stCondLst>
                            <p:childTnLst>
                              <p:par>
                                <p:cTn id="47" presetID="2" presetClass="entr" presetSubtype="8" accel="50000" decel="5000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0-#ppt_w/2"/>
                                          </p:val>
                                        </p:tav>
                                        <p:tav tm="100000">
                                          <p:val>
                                            <p:strVal val="#ppt_x"/>
                                          </p:val>
                                        </p:tav>
                                      </p:tavLst>
                                    </p:anim>
                                    <p:anim calcmode="lin" valueType="num">
                                      <p:cBhvr additive="base">
                                        <p:cTn id="50" dur="500" fill="hold"/>
                                        <p:tgtEl>
                                          <p:spTgt spid="8"/>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p:cTn id="54" dur="500" fill="hold"/>
                                        <p:tgtEl>
                                          <p:spTgt spid="44"/>
                                        </p:tgtEl>
                                        <p:attrNameLst>
                                          <p:attrName>ppt_w</p:attrName>
                                        </p:attrNameLst>
                                      </p:cBhvr>
                                      <p:tavLst>
                                        <p:tav tm="0">
                                          <p:val>
                                            <p:fltVal val="0"/>
                                          </p:val>
                                        </p:tav>
                                        <p:tav tm="100000">
                                          <p:val>
                                            <p:strVal val="#ppt_w"/>
                                          </p:val>
                                        </p:tav>
                                      </p:tavLst>
                                    </p:anim>
                                    <p:anim calcmode="lin" valueType="num">
                                      <p:cBhvr>
                                        <p:cTn id="55" dur="500" fill="hold"/>
                                        <p:tgtEl>
                                          <p:spTgt spid="44"/>
                                        </p:tgtEl>
                                        <p:attrNameLst>
                                          <p:attrName>ppt_h</p:attrName>
                                        </p:attrNameLst>
                                      </p:cBhvr>
                                      <p:tavLst>
                                        <p:tav tm="0">
                                          <p:val>
                                            <p:fltVal val="0"/>
                                          </p:val>
                                        </p:tav>
                                        <p:tav tm="100000">
                                          <p:val>
                                            <p:strVal val="#ppt_h"/>
                                          </p:val>
                                        </p:tav>
                                      </p:tavLst>
                                    </p:anim>
                                    <p:animEffect transition="in" filter="fade">
                                      <p:cBhvr>
                                        <p:cTn id="56" dur="500"/>
                                        <p:tgtEl>
                                          <p:spTgt spid="44"/>
                                        </p:tgtEl>
                                      </p:cBhvr>
                                    </p:animEffect>
                                  </p:childTnLst>
                                </p:cTn>
                              </p:par>
                            </p:childTnLst>
                          </p:cTn>
                        </p:par>
                        <p:par>
                          <p:cTn id="57" fill="hold">
                            <p:stCondLst>
                              <p:cond delay="5500"/>
                            </p:stCondLst>
                            <p:childTnLst>
                              <p:par>
                                <p:cTn id="58" presetID="2" presetClass="entr" presetSubtype="2" accel="50000" decel="5000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1+#ppt_w/2"/>
                                          </p:val>
                                        </p:tav>
                                        <p:tav tm="100000">
                                          <p:val>
                                            <p:strVal val="#ppt_x"/>
                                          </p:val>
                                        </p:tav>
                                      </p:tavLst>
                                    </p:anim>
                                    <p:anim calcmode="lin" valueType="num">
                                      <p:cBhvr additive="base">
                                        <p:cTn id="61" dur="500" fill="hold"/>
                                        <p:tgtEl>
                                          <p:spTgt spid="3"/>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53"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p:cTn id="65" dur="500" fill="hold"/>
                                        <p:tgtEl>
                                          <p:spTgt spid="56"/>
                                        </p:tgtEl>
                                        <p:attrNameLst>
                                          <p:attrName>ppt_w</p:attrName>
                                        </p:attrNameLst>
                                      </p:cBhvr>
                                      <p:tavLst>
                                        <p:tav tm="0">
                                          <p:val>
                                            <p:fltVal val="0"/>
                                          </p:val>
                                        </p:tav>
                                        <p:tav tm="100000">
                                          <p:val>
                                            <p:strVal val="#ppt_w"/>
                                          </p:val>
                                        </p:tav>
                                      </p:tavLst>
                                    </p:anim>
                                    <p:anim calcmode="lin" valueType="num">
                                      <p:cBhvr>
                                        <p:cTn id="66" dur="500" fill="hold"/>
                                        <p:tgtEl>
                                          <p:spTgt spid="56"/>
                                        </p:tgtEl>
                                        <p:attrNameLst>
                                          <p:attrName>ppt_h</p:attrName>
                                        </p:attrNameLst>
                                      </p:cBhvr>
                                      <p:tavLst>
                                        <p:tav tm="0">
                                          <p:val>
                                            <p:fltVal val="0"/>
                                          </p:val>
                                        </p:tav>
                                        <p:tav tm="100000">
                                          <p:val>
                                            <p:strVal val="#ppt_h"/>
                                          </p:val>
                                        </p:tav>
                                      </p:tavLst>
                                    </p:anim>
                                    <p:animEffect transition="in" filter="fade">
                                      <p:cBhvr>
                                        <p:cTn id="67" dur="500"/>
                                        <p:tgtEl>
                                          <p:spTgt spid="5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1000"/>
                                        <p:tgtEl>
                                          <p:spTgt spid="121"/>
                                        </p:tgtEl>
                                      </p:cBhvr>
                                    </p:animEffect>
                                  </p:childTnLst>
                                </p:cTn>
                              </p:par>
                            </p:childTnLst>
                          </p:cTn>
                        </p:par>
                        <p:par>
                          <p:cTn id="71" fill="hold">
                            <p:stCondLst>
                              <p:cond delay="7000"/>
                            </p:stCondLst>
                            <p:childTnLst>
                              <p:par>
                                <p:cTn id="72" presetID="2" presetClass="entr" presetSubtype="8" accel="50000" decel="5000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0-#ppt_w/2"/>
                                          </p:val>
                                        </p:tav>
                                        <p:tav tm="100000">
                                          <p:val>
                                            <p:strVal val="#ppt_x"/>
                                          </p:val>
                                        </p:tav>
                                      </p:tavLst>
                                    </p:anim>
                                    <p:anim calcmode="lin" valueType="num">
                                      <p:cBhvr additive="base">
                                        <p:cTn id="75" dur="500" fill="hold"/>
                                        <p:tgtEl>
                                          <p:spTgt spid="7"/>
                                        </p:tgtEl>
                                        <p:attrNameLst>
                                          <p:attrName>ppt_y</p:attrName>
                                        </p:attrNameLst>
                                      </p:cBhvr>
                                      <p:tavLst>
                                        <p:tav tm="0">
                                          <p:val>
                                            <p:strVal val="#ppt_y"/>
                                          </p:val>
                                        </p:tav>
                                        <p:tav tm="100000">
                                          <p:val>
                                            <p:strVal val="#ppt_y"/>
                                          </p:val>
                                        </p:tav>
                                      </p:tavLst>
                                    </p:anim>
                                  </p:childTnLst>
                                </p:cTn>
                              </p:par>
                            </p:childTnLst>
                          </p:cTn>
                        </p:par>
                        <p:par>
                          <p:cTn id="76" fill="hold">
                            <p:stCondLst>
                              <p:cond delay="7500"/>
                            </p:stCondLst>
                            <p:childTnLst>
                              <p:par>
                                <p:cTn id="77" presetID="53"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1000"/>
                                        <p:tgtEl>
                                          <p:spTgt spid="1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30" grpId="0"/>
      <p:bldP spid="133" grpId="0"/>
      <p:bldP spid="149" grpId="0"/>
      <p:bldP spid="44" grpId="0" animBg="1"/>
      <p:bldP spid="45" grpId="0" animBg="1"/>
      <p:bldP spid="46" grpId="0" animBg="1"/>
      <p:bldP spid="56" grpId="0" animBg="1"/>
      <p:bldP spid="57" grpId="0" animBg="1"/>
      <p:bldP spid="67" grpId="0" animBg="1"/>
      <p:bldP spid="3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E8FFA-F4AF-4125-8C47-71F96E9F54C2}"/>
              </a:ext>
            </a:extLst>
          </p:cNvPr>
          <p:cNvSpPr>
            <a:spLocks noGrp="1"/>
          </p:cNvSpPr>
          <p:nvPr>
            <p:ph type="title"/>
          </p:nvPr>
        </p:nvSpPr>
        <p:spPr>
          <a:xfrm>
            <a:off x="1006900" y="1198685"/>
            <a:ext cx="3141430" cy="4480726"/>
          </a:xfrm>
        </p:spPr>
        <p:txBody>
          <a:bodyPr vert="horz" lIns="91440" tIns="45720" rIns="91440" bIns="45720" rtlCol="0" anchor="ctr">
            <a:normAutofit/>
          </a:bodyPr>
          <a:lstStyle/>
          <a:p>
            <a:pPr algn="r"/>
            <a:r>
              <a:rPr lang="en-US" b="1" u="sng" kern="1200">
                <a:solidFill>
                  <a:schemeClr val="tx1"/>
                </a:solidFill>
                <a:effectLst>
                  <a:outerShdw blurRad="38100" dist="38100" dir="2700000" algn="tl">
                    <a:srgbClr val="000000">
                      <a:alpha val="43137"/>
                    </a:srgbClr>
                  </a:outerShdw>
                </a:effectLst>
                <a:latin typeface="+mj-lt"/>
                <a:ea typeface="+mj-ea"/>
                <a:cs typeface="+mj-cs"/>
              </a:rPr>
              <a:t>References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8C102B-D580-4717-9C55-EB21E15905C5}"/>
              </a:ext>
            </a:extLst>
          </p:cNvPr>
          <p:cNvSpPr>
            <a:spLocks noGrp="1"/>
          </p:cNvSpPr>
          <p:nvPr>
            <p:ph type="body" idx="1"/>
          </p:nvPr>
        </p:nvSpPr>
        <p:spPr>
          <a:xfrm>
            <a:off x="5138928" y="1338729"/>
            <a:ext cx="5740354" cy="4116498"/>
          </a:xfrm>
        </p:spPr>
        <p:txBody>
          <a:bodyPr vert="horz" lIns="91440" tIns="45720" rIns="91440" bIns="45720" rtlCol="0" anchor="ctr">
            <a:noAutofit/>
          </a:bodyPr>
          <a:lstStyle/>
          <a:p>
            <a:pPr>
              <a:lnSpc>
                <a:spcPct val="100000"/>
              </a:lnSpc>
              <a:spcBef>
                <a:spcPts val="0"/>
              </a:spcBef>
            </a:pPr>
            <a:r>
              <a:rPr lang="en-US" sz="1400">
                <a:solidFill>
                  <a:srgbClr val="262626"/>
                </a:solidFill>
              </a:rPr>
              <a:t>Kim, J., &amp; Kaplan, M. (2019). Visualizing Space Exploration: Data-Driven Approaches to Mission Data. IEEE Conference on Big Data, Visualization, and Machine Learning, 84-91.</a:t>
            </a:r>
          </a:p>
          <a:p>
            <a:pPr>
              <a:lnSpc>
                <a:spcPct val="100000"/>
              </a:lnSpc>
              <a:spcBef>
                <a:spcPts val="0"/>
              </a:spcBef>
            </a:pPr>
            <a:endParaRPr lang="en-US" sz="1400">
              <a:solidFill>
                <a:srgbClr val="262626"/>
              </a:solidFill>
            </a:endParaRPr>
          </a:p>
          <a:p>
            <a:pPr>
              <a:lnSpc>
                <a:spcPct val="100000"/>
              </a:lnSpc>
              <a:spcBef>
                <a:spcPts val="0"/>
              </a:spcBef>
            </a:pPr>
            <a:r>
              <a:rPr lang="en-US" sz="1400">
                <a:solidFill>
                  <a:srgbClr val="262626"/>
                </a:solidFill>
              </a:rPr>
              <a:t>This </a:t>
            </a:r>
            <a:r>
              <a:rPr lang="en-US" sz="1400" err="1">
                <a:solidFill>
                  <a:srgbClr val="262626"/>
                </a:solidFill>
              </a:rPr>
              <a:t>DataSet</a:t>
            </a:r>
            <a:r>
              <a:rPr lang="en-US" sz="1400">
                <a:solidFill>
                  <a:srgbClr val="262626"/>
                </a:solidFill>
              </a:rPr>
              <a:t> was scraped from NextSpaceFlight.com and includes all the space missions since the beginning of Space Race (1957)</a:t>
            </a:r>
            <a:endParaRPr lang="en-US" sz="1400">
              <a:solidFill>
                <a:srgbClr val="262626"/>
              </a:solidFill>
              <a:ea typeface="Calibri"/>
              <a:cs typeface="Calibri"/>
            </a:endParaRPr>
          </a:p>
        </p:txBody>
      </p:sp>
    </p:spTree>
    <p:extLst>
      <p:ext uri="{BB962C8B-B14F-4D97-AF65-F5344CB8AC3E}">
        <p14:creationId xmlns:p14="http://schemas.microsoft.com/office/powerpoint/2010/main" val="358329198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Roboto Condensed"/>
              <a:ea typeface="+mn-ea"/>
            </a:endParaRPr>
          </a:p>
        </p:txBody>
      </p:sp>
      <p:sp>
        <p:nvSpPr>
          <p:cNvPr id="4" name="TextBox 3"/>
          <p:cNvSpPr txBox="1"/>
          <p:nvPr/>
        </p:nvSpPr>
        <p:spPr>
          <a:xfrm>
            <a:off x="2536961" y="4135554"/>
            <a:ext cx="68360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a:ln>
                  <a:noFill/>
                </a:ln>
                <a:solidFill>
                  <a:srgbClr val="FFFFFF"/>
                </a:solidFill>
                <a:effectLst/>
                <a:uLnTx/>
                <a:uFillTx/>
                <a:latin typeface="Roboto Condensed"/>
                <a:ea typeface="+mn-ea"/>
              </a:rPr>
              <a:t>Thank you !</a:t>
            </a:r>
            <a:endParaRPr kumimoji="0" lang="en-US" sz="2400" b="0" i="0" u="none" strike="noStrike" kern="1200" cap="none" spc="0" normalizeH="0" baseline="0" noProof="0">
              <a:ln>
                <a:noFill/>
              </a:ln>
              <a:solidFill>
                <a:srgbClr val="FFFFFF"/>
              </a:solidFill>
              <a:effectLst/>
              <a:uLnTx/>
              <a:uFillTx/>
              <a:latin typeface="Roboto Condensed"/>
              <a:ea typeface="+mn-ea"/>
            </a:endParaRPr>
          </a:p>
        </p:txBody>
      </p:sp>
      <p:sp>
        <p:nvSpPr>
          <p:cNvPr id="7" name="Rectangle 6"/>
          <p:cNvSpPr/>
          <p:nvPr/>
        </p:nvSpPr>
        <p:spPr>
          <a:xfrm rot="2700000">
            <a:off x="5829878" y="5342828"/>
            <a:ext cx="230427" cy="230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Roboto Condensed"/>
              <a:ea typeface="+mn-ea"/>
            </a:endParaRPr>
          </a:p>
        </p:txBody>
      </p:sp>
      <p:cxnSp>
        <p:nvCxnSpPr>
          <p:cNvPr id="9" name="Straight Connector 8"/>
          <p:cNvCxnSpPr/>
          <p:nvPr/>
        </p:nvCxnSpPr>
        <p:spPr>
          <a:xfrm flipH="1">
            <a:off x="3804314" y="5458041"/>
            <a:ext cx="18242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281416" y="5458041"/>
            <a:ext cx="17474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entagon 10"/>
          <p:cNvSpPr/>
          <p:nvPr/>
        </p:nvSpPr>
        <p:spPr bwMode="auto">
          <a:xfrm rot="5400000">
            <a:off x="3986474" y="444501"/>
            <a:ext cx="3937003" cy="3048000"/>
          </a:xfrm>
          <a:prstGeom prst="homePlate">
            <a:avLst/>
          </a:prstGeom>
          <a:solidFill>
            <a:schemeClr val="bg1">
              <a:lumMod val="95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62626"/>
              </a:solidFill>
              <a:effectLst/>
              <a:uLnTx/>
              <a:uFillTx/>
              <a:latin typeface="Roboto Condensed"/>
              <a:ea typeface="+mn-ea"/>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18" presetClass="entr" presetSubtype="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par>
                                <p:cTn id="23" presetID="18" presetClass="entr" presetSubtype="1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trips(down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4766330" cy="1454051"/>
          </a:xfrm>
        </p:spPr>
        <p:txBody>
          <a:bodyPr vert="horz" lIns="91440" tIns="45720" rIns="91440" bIns="45720" rtlCol="0" anchor="ctr">
            <a:normAutofit/>
          </a:bodyPr>
          <a:lstStyle/>
          <a:p>
            <a:r>
              <a:rPr lang="en-US" sz="3600" b="1" u="sng" kern="1200">
                <a:solidFill>
                  <a:schemeClr val="tx2"/>
                </a:solidFill>
                <a:effectLst>
                  <a:outerShdw blurRad="38100" dist="38100" dir="2700000" algn="tl">
                    <a:srgbClr val="000000">
                      <a:alpha val="43137"/>
                    </a:srgbClr>
                  </a:outerShdw>
                </a:effectLst>
                <a:latin typeface="+mj-lt"/>
                <a:ea typeface="+mj-ea"/>
                <a:cs typeface="+mj-cs"/>
              </a:rPr>
              <a:t>Dataset Description</a:t>
            </a: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340549" y="1857646"/>
            <a:ext cx="5027864" cy="4453325"/>
          </a:xfrm>
        </p:spPr>
        <p:txBody>
          <a:bodyPr vert="horz" lIns="91440" tIns="45720" rIns="91440" bIns="45720" rtlCol="0" anchor="t">
            <a:normAutofit/>
          </a:bodyPr>
          <a:lstStyle/>
          <a:p>
            <a:pPr marL="0" indent="0">
              <a:buNone/>
            </a:pPr>
            <a:r>
              <a:rPr lang="en-US" sz="1400">
                <a:solidFill>
                  <a:schemeClr val="tx2"/>
                </a:solidFill>
              </a:rPr>
              <a:t>We analyzed a dataset covering space missions from 1957 to 2020, with over 4,324 entries.</a:t>
            </a:r>
          </a:p>
          <a:p>
            <a:pPr marL="0" indent="0">
              <a:buNone/>
            </a:pPr>
            <a:r>
              <a:rPr lang="en-US" sz="1400" b="1">
                <a:solidFill>
                  <a:schemeClr val="tx2"/>
                </a:solidFill>
              </a:rPr>
              <a:t>Source</a:t>
            </a:r>
            <a:r>
              <a:rPr lang="en-US" sz="1400">
                <a:solidFill>
                  <a:schemeClr val="tx2"/>
                </a:solidFill>
              </a:rPr>
              <a:t>: Data scraped from NextSpaceFlight.com and available on Kaggle.</a:t>
            </a:r>
          </a:p>
          <a:p>
            <a:pPr marL="0" indent="0">
              <a:buNone/>
            </a:pPr>
            <a:r>
              <a:rPr lang="en-US" sz="1400" b="1">
                <a:solidFill>
                  <a:schemeClr val="tx2"/>
                </a:solidFill>
              </a:rPr>
              <a:t>Key Features:</a:t>
            </a:r>
          </a:p>
          <a:p>
            <a:r>
              <a:rPr lang="en-US" sz="1400">
                <a:solidFill>
                  <a:schemeClr val="tx2"/>
                </a:solidFill>
              </a:rPr>
              <a:t>Company Name: Organization responsible for the mission (e.g., NASA, SpaceX).</a:t>
            </a:r>
          </a:p>
          <a:p>
            <a:r>
              <a:rPr lang="en-US" sz="1400">
                <a:solidFill>
                  <a:schemeClr val="tx2"/>
                </a:solidFill>
              </a:rPr>
              <a:t>Location: Geographic site of the launch.</a:t>
            </a:r>
          </a:p>
          <a:p>
            <a:r>
              <a:rPr lang="en-US" sz="1400">
                <a:solidFill>
                  <a:schemeClr val="tx2"/>
                </a:solidFill>
              </a:rPr>
              <a:t>Datum: Date and time of the launch.</a:t>
            </a:r>
          </a:p>
          <a:p>
            <a:r>
              <a:rPr lang="en-US" sz="1400">
                <a:solidFill>
                  <a:schemeClr val="tx2"/>
                </a:solidFill>
              </a:rPr>
              <a:t>Rocket: Cost of the rocket (if available).</a:t>
            </a:r>
          </a:p>
          <a:p>
            <a:r>
              <a:rPr lang="en-US" sz="1400">
                <a:solidFill>
                  <a:schemeClr val="tx2"/>
                </a:solidFill>
              </a:rPr>
              <a:t>Detail: Description of the mission and payload.</a:t>
            </a:r>
          </a:p>
          <a:p>
            <a:r>
              <a:rPr lang="en-US" sz="1400">
                <a:solidFill>
                  <a:schemeClr val="tx2"/>
                </a:solidFill>
              </a:rPr>
              <a:t>Mission Status: Success, failure, or partial success.</a:t>
            </a:r>
          </a:p>
          <a:p>
            <a:r>
              <a:rPr lang="en-US" sz="1400">
                <a:solidFill>
                  <a:schemeClr val="tx2"/>
                </a:solidFill>
              </a:rPr>
              <a:t>Status Rocket:  Operational status of the rocket.</a:t>
            </a:r>
          </a:p>
          <a:p>
            <a:endParaRPr lang="en-US" sz="1400">
              <a:solidFill>
                <a:schemeClr val="tx2"/>
              </a:solidFill>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Statistics">
            <a:extLst>
              <a:ext uri="{FF2B5EF4-FFF2-40B4-BE49-F238E27FC236}">
                <a16:creationId xmlns:a16="http://schemas.microsoft.com/office/drawing/2014/main" id="{7788D306-30E5-45F8-B1A4-9A7E947FE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848" y="1857646"/>
            <a:ext cx="3620021" cy="3620021"/>
          </a:xfrm>
          <a:prstGeom prst="rect">
            <a:avLst/>
          </a:prstGeom>
        </p:spPr>
      </p:pic>
    </p:spTree>
    <p:extLst>
      <p:ext uri="{BB962C8B-B14F-4D97-AF65-F5344CB8AC3E}">
        <p14:creationId xmlns:p14="http://schemas.microsoft.com/office/powerpoint/2010/main" val="183860032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4766330" cy="1454051"/>
          </a:xfrm>
        </p:spPr>
        <p:txBody>
          <a:bodyPr vert="horz" lIns="91440" tIns="45720" rIns="91440" bIns="45720" rtlCol="0" anchor="ctr">
            <a:normAutofit/>
          </a:bodyPr>
          <a:lstStyle/>
          <a:p>
            <a:r>
              <a:rPr lang="en-US" sz="3600" b="1" u="sng" kern="1200">
                <a:solidFill>
                  <a:schemeClr val="tx2"/>
                </a:solidFill>
                <a:effectLst>
                  <a:outerShdw blurRad="38100" dist="38100" dir="2700000" algn="tl">
                    <a:srgbClr val="000000">
                      <a:alpha val="43137"/>
                    </a:srgbClr>
                  </a:outerShdw>
                </a:effectLst>
                <a:latin typeface="+mj-lt"/>
                <a:ea typeface="+mj-ea"/>
                <a:cs typeface="+mj-cs"/>
              </a:rPr>
              <a:t>Data Types</a:t>
            </a: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340549" y="1857646"/>
            <a:ext cx="5027864" cy="4453325"/>
          </a:xfrm>
        </p:spPr>
        <p:txBody>
          <a:bodyPr vert="horz" lIns="91440" tIns="45720" rIns="91440" bIns="45720" rtlCol="0" anchor="t">
            <a:normAutofit/>
          </a:bodyPr>
          <a:lstStyle/>
          <a:p>
            <a:pPr marL="0" indent="0">
              <a:buNone/>
            </a:pPr>
            <a:r>
              <a:rPr lang="en-US" sz="1400">
                <a:solidFill>
                  <a:schemeClr val="tx2"/>
                </a:solidFill>
              </a:rPr>
              <a:t>The dataset includes a mix of data types, enabling diverse visualization techniques:</a:t>
            </a:r>
          </a:p>
          <a:p>
            <a:pPr marL="0" indent="0">
              <a:buNone/>
            </a:pPr>
            <a:endParaRPr lang="en-US" sz="1400">
              <a:solidFill>
                <a:schemeClr val="tx2"/>
              </a:solidFill>
            </a:endParaRPr>
          </a:p>
          <a:p>
            <a:r>
              <a:rPr lang="en-US" sz="1400" b="1">
                <a:solidFill>
                  <a:schemeClr val="tx2"/>
                </a:solidFill>
              </a:rPr>
              <a:t>Nominal Data: </a:t>
            </a:r>
            <a:r>
              <a:rPr lang="en-US" sz="1400">
                <a:solidFill>
                  <a:schemeClr val="tx2"/>
                </a:solidFill>
              </a:rPr>
              <a:t>Categorical values like Company Name, Mission Status, Status Rocket</a:t>
            </a:r>
            <a:endParaRPr lang="en-US" sz="1400">
              <a:solidFill>
                <a:schemeClr val="tx2"/>
              </a:solidFill>
              <a:ea typeface="Calibri"/>
              <a:cs typeface="Calibri"/>
            </a:endParaRPr>
          </a:p>
          <a:p>
            <a:r>
              <a:rPr lang="en-US" sz="1400" b="1">
                <a:solidFill>
                  <a:schemeClr val="tx2"/>
                </a:solidFill>
              </a:rPr>
              <a:t>Ordinal Data: </a:t>
            </a:r>
            <a:r>
              <a:rPr lang="en-US" sz="1400">
                <a:solidFill>
                  <a:schemeClr val="tx2"/>
                </a:solidFill>
              </a:rPr>
              <a:t>Ordered values like the m (Datum).</a:t>
            </a:r>
            <a:endParaRPr lang="en-US" sz="1400">
              <a:solidFill>
                <a:schemeClr val="tx2"/>
              </a:solidFill>
              <a:ea typeface="Calibri"/>
              <a:cs typeface="Calibri"/>
            </a:endParaRPr>
          </a:p>
          <a:p>
            <a:r>
              <a:rPr lang="en-US" sz="1400" b="1">
                <a:solidFill>
                  <a:schemeClr val="tx2"/>
                </a:solidFill>
              </a:rPr>
              <a:t>Ratio Data: </a:t>
            </a:r>
            <a:r>
              <a:rPr lang="en-US" sz="1400">
                <a:solidFill>
                  <a:schemeClr val="tx2"/>
                </a:solidFill>
              </a:rPr>
              <a:t>Numerical values such as rocket costs (where available).</a:t>
            </a:r>
            <a:endParaRPr lang="en-US" sz="1400">
              <a:solidFill>
                <a:schemeClr val="tx2"/>
              </a:solidFill>
              <a:ea typeface="Calibri"/>
              <a:cs typeface="Calibri"/>
            </a:endParaRPr>
          </a:p>
          <a:p>
            <a:r>
              <a:rPr lang="en-US" sz="1400" b="1">
                <a:solidFill>
                  <a:schemeClr val="tx2"/>
                </a:solidFill>
              </a:rPr>
              <a:t>Text Data: </a:t>
            </a:r>
            <a:r>
              <a:rPr lang="en-US" sz="1400">
                <a:solidFill>
                  <a:schemeClr val="tx2"/>
                </a:solidFill>
              </a:rPr>
              <a:t>Mission descriptions (Detail) providing qualitative insights.</a:t>
            </a: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Graphic 20" descr="Statistics">
            <a:extLst>
              <a:ext uri="{FF2B5EF4-FFF2-40B4-BE49-F238E27FC236}">
                <a16:creationId xmlns:a16="http://schemas.microsoft.com/office/drawing/2014/main" id="{D9AFBC1D-E0E7-4A9B-A360-781CE6158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8022" y="1618989"/>
            <a:ext cx="3620021" cy="3620021"/>
          </a:xfrm>
          <a:prstGeom prst="rect">
            <a:avLst/>
          </a:prstGeom>
        </p:spPr>
      </p:pic>
    </p:spTree>
    <p:extLst>
      <p:ext uri="{BB962C8B-B14F-4D97-AF65-F5344CB8AC3E}">
        <p14:creationId xmlns:p14="http://schemas.microsoft.com/office/powerpoint/2010/main" val="94747649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340549" y="22615"/>
            <a:ext cx="4766330" cy="1454051"/>
          </a:xfrm>
        </p:spPr>
        <p:txBody>
          <a:bodyPr vert="horz" lIns="91440" tIns="45720" rIns="91440" bIns="45720" rtlCol="0" anchor="ctr">
            <a:normAutofit/>
          </a:bodyPr>
          <a:lstStyle/>
          <a:p>
            <a:r>
              <a:rPr lang="en-US" sz="3600" b="1" u="sng">
                <a:solidFill>
                  <a:schemeClr val="tx2"/>
                </a:solidFill>
                <a:effectLst>
                  <a:outerShdw blurRad="38100" dist="38100" dir="2700000" algn="tl">
                    <a:srgbClr val="000000">
                      <a:alpha val="43137"/>
                    </a:srgbClr>
                  </a:outerShdw>
                </a:effectLst>
              </a:rPr>
              <a:t>Data Adequacy</a:t>
            </a:r>
            <a:endParaRPr lang="en-US" sz="3600" b="1" u="sng" kern="1200">
              <a:solidFill>
                <a:schemeClr val="tx2"/>
              </a:solidFill>
              <a:effectLst>
                <a:outerShdw blurRad="38100" dist="38100" dir="2700000" algn="tl">
                  <a:srgbClr val="000000">
                    <a:alpha val="43137"/>
                  </a:srgbClr>
                </a:outerShdw>
              </a:effectLst>
              <a:latin typeface="+mj-lt"/>
              <a:ea typeface="+mj-ea"/>
              <a:cs typeface="+mj-cs"/>
            </a:endParaRPr>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340549" y="1857646"/>
            <a:ext cx="5027864" cy="4453325"/>
          </a:xfrm>
        </p:spPr>
        <p:txBody>
          <a:bodyPr vert="horz" lIns="91440" tIns="45720" rIns="91440" bIns="45720" rtlCol="0" anchor="t">
            <a:normAutofit/>
          </a:bodyPr>
          <a:lstStyle/>
          <a:p>
            <a:pPr marL="0" indent="0">
              <a:buNone/>
            </a:pPr>
            <a:r>
              <a:rPr lang="en-US" sz="1400">
                <a:solidFill>
                  <a:schemeClr val="tx2"/>
                </a:solidFill>
              </a:rPr>
              <a:t>The dataset is well-suited for trend analysis and visualization:</a:t>
            </a:r>
          </a:p>
          <a:p>
            <a:pPr marL="0" indent="0">
              <a:buNone/>
            </a:pPr>
            <a:r>
              <a:rPr lang="en-US" sz="1400" b="1">
                <a:solidFill>
                  <a:schemeClr val="tx2"/>
                </a:solidFill>
              </a:rPr>
              <a:t>Strengths:</a:t>
            </a:r>
          </a:p>
          <a:p>
            <a:pPr marL="285750" lvl="1" indent="-285750">
              <a:spcBef>
                <a:spcPts val="1000"/>
              </a:spcBef>
            </a:pPr>
            <a:r>
              <a:rPr lang="en-US" sz="1400">
                <a:solidFill>
                  <a:schemeClr val="tx2"/>
                </a:solidFill>
              </a:rPr>
              <a:t>Covers over six decades of space missions.</a:t>
            </a:r>
          </a:p>
          <a:p>
            <a:pPr marL="285750" lvl="1" indent="-285750">
              <a:spcBef>
                <a:spcPts val="1000"/>
              </a:spcBef>
            </a:pPr>
            <a:r>
              <a:rPr lang="en-US" sz="1400">
                <a:solidFill>
                  <a:schemeClr val="tx2"/>
                </a:solidFill>
              </a:rPr>
              <a:t>Rich details on launch locations, dates, and outcomes.</a:t>
            </a:r>
          </a:p>
          <a:p>
            <a:pPr marL="285750" lvl="1" indent="-285750">
              <a:spcBef>
                <a:spcPts val="1000"/>
              </a:spcBef>
            </a:pPr>
            <a:r>
              <a:rPr lang="en-US" sz="1400">
                <a:solidFill>
                  <a:schemeClr val="tx2"/>
                </a:solidFill>
              </a:rPr>
              <a:t>Comprehensive view of both private and government-led missions.</a:t>
            </a:r>
          </a:p>
          <a:p>
            <a:pPr marL="0" indent="0">
              <a:buNone/>
            </a:pPr>
            <a:r>
              <a:rPr lang="en-US" sz="1400" b="1">
                <a:solidFill>
                  <a:schemeClr val="tx2"/>
                </a:solidFill>
              </a:rPr>
              <a:t>Challenges:</a:t>
            </a:r>
          </a:p>
          <a:p>
            <a:pPr marL="285750" lvl="1" indent="-285750">
              <a:spcBef>
                <a:spcPts val="1000"/>
              </a:spcBef>
            </a:pPr>
            <a:r>
              <a:rPr lang="en-US" sz="1400">
                <a:solidFill>
                  <a:schemeClr val="tx2"/>
                </a:solidFill>
              </a:rPr>
              <a:t>Missing values in rocket costs.</a:t>
            </a:r>
          </a:p>
          <a:p>
            <a:pPr marL="285750" lvl="1" indent="-285750">
              <a:spcBef>
                <a:spcPts val="1000"/>
              </a:spcBef>
            </a:pPr>
            <a:r>
              <a:rPr lang="en-US" sz="1400">
                <a:solidFill>
                  <a:schemeClr val="tx2"/>
                </a:solidFill>
              </a:rPr>
              <a:t>Inconsistent naming of locations and organizations.</a:t>
            </a: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Statistics">
            <a:extLst>
              <a:ext uri="{FF2B5EF4-FFF2-40B4-BE49-F238E27FC236}">
                <a16:creationId xmlns:a16="http://schemas.microsoft.com/office/drawing/2014/main" id="{56CC0145-3E18-4EDC-9F60-46B6746EB5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67855" y="1787192"/>
            <a:ext cx="3620021" cy="3620021"/>
          </a:xfrm>
          <a:prstGeom prst="rect">
            <a:avLst/>
          </a:prstGeom>
        </p:spPr>
      </p:pic>
    </p:spTree>
    <p:extLst>
      <p:ext uri="{BB962C8B-B14F-4D97-AF65-F5344CB8AC3E}">
        <p14:creationId xmlns:p14="http://schemas.microsoft.com/office/powerpoint/2010/main" val="110469683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2" name="Group 106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063" name="Straight Connector 106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64" name="Rectangle 106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6" name="Rectangle 106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E8FFA-F4AF-4125-8C47-71F96E9F54C2}"/>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b="1">
                <a:effectLst>
                  <a:outerShdw blurRad="38100" dist="38100" dir="2700000" algn="tl">
                    <a:srgbClr val="000000">
                      <a:alpha val="43137"/>
                    </a:srgbClr>
                  </a:outerShdw>
                </a:effectLst>
              </a:rPr>
              <a:t>Before Preprocessing:</a:t>
            </a:r>
          </a:p>
        </p:txBody>
      </p:sp>
      <p:pic>
        <p:nvPicPr>
          <p:cNvPr id="3" name="Picture 2">
            <a:extLst>
              <a:ext uri="{FF2B5EF4-FFF2-40B4-BE49-F238E27FC236}">
                <a16:creationId xmlns:a16="http://schemas.microsoft.com/office/drawing/2014/main" id="{503591CC-73AD-489E-812B-D63E87126151}"/>
              </a:ext>
            </a:extLst>
          </p:cNvPr>
          <p:cNvPicPr>
            <a:picLocks noChangeAspect="1"/>
          </p:cNvPicPr>
          <p:nvPr/>
        </p:nvPicPr>
        <p:blipFill>
          <a:blip r:embed="rId2"/>
          <a:stretch>
            <a:fillRect/>
          </a:stretch>
        </p:blipFill>
        <p:spPr>
          <a:xfrm>
            <a:off x="649004" y="1129867"/>
            <a:ext cx="7174932" cy="2499373"/>
          </a:xfrm>
          <a:prstGeom prst="rect">
            <a:avLst/>
          </a:prstGeom>
        </p:spPr>
      </p:pic>
      <p:pic>
        <p:nvPicPr>
          <p:cNvPr id="4" name="Picture 3">
            <a:extLst>
              <a:ext uri="{FF2B5EF4-FFF2-40B4-BE49-F238E27FC236}">
                <a16:creationId xmlns:a16="http://schemas.microsoft.com/office/drawing/2014/main" id="{E1E1B67D-AE7E-4C6C-A1B2-D9E5E7D82E0B}"/>
              </a:ext>
            </a:extLst>
          </p:cNvPr>
          <p:cNvPicPr>
            <a:picLocks noChangeAspect="1"/>
          </p:cNvPicPr>
          <p:nvPr/>
        </p:nvPicPr>
        <p:blipFill>
          <a:blip r:embed="rId3"/>
          <a:stretch>
            <a:fillRect/>
          </a:stretch>
        </p:blipFill>
        <p:spPr>
          <a:xfrm>
            <a:off x="7973735" y="630009"/>
            <a:ext cx="3569261" cy="2999232"/>
          </a:xfrm>
          <a:prstGeom prst="rect">
            <a:avLst/>
          </a:prstGeom>
        </p:spPr>
      </p:pic>
    </p:spTree>
    <p:extLst>
      <p:ext uri="{BB962C8B-B14F-4D97-AF65-F5344CB8AC3E}">
        <p14:creationId xmlns:p14="http://schemas.microsoft.com/office/powerpoint/2010/main" val="28707230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91EC8-52B5-3CC0-ABF4-AC5249BA3216}"/>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u="sng" kern="1200">
                <a:solidFill>
                  <a:schemeClr val="tx1"/>
                </a:solidFill>
                <a:effectLst>
                  <a:outerShdw blurRad="38100" dist="38100" dir="2700000" algn="tl">
                    <a:srgbClr val="000000">
                      <a:alpha val="43137"/>
                    </a:srgbClr>
                  </a:outerShdw>
                </a:effectLst>
                <a:latin typeface="+mj-lt"/>
                <a:ea typeface="+mj-ea"/>
                <a:cs typeface="+mj-cs"/>
              </a:rPr>
              <a:t>Data Preprocessing</a:t>
            </a:r>
          </a:p>
        </p:txBody>
      </p:sp>
      <p:sp>
        <p:nvSpPr>
          <p:cNvPr id="177" name="Rectangle 17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F3EAA8E-23AA-53B0-CB74-F220D924F1BF}"/>
              </a:ext>
            </a:extLst>
          </p:cNvPr>
          <p:cNvSpPr>
            <a:spLocks noGrp="1"/>
          </p:cNvSpPr>
          <p:nvPr>
            <p:ph type="body" idx="1"/>
          </p:nvPr>
        </p:nvSpPr>
        <p:spPr>
          <a:xfrm>
            <a:off x="793661" y="2599509"/>
            <a:ext cx="4530898" cy="3639450"/>
          </a:xfrm>
        </p:spPr>
        <p:txBody>
          <a:bodyPr vert="horz" lIns="91440" tIns="45720" rIns="91440" bIns="45720" rtlCol="0" anchor="ctr">
            <a:normAutofit/>
          </a:bodyPr>
          <a:lstStyle/>
          <a:p>
            <a:pPr marL="0" indent="0">
              <a:buNone/>
            </a:pPr>
            <a:r>
              <a:rPr lang="en-US" sz="1400"/>
              <a:t>To prepare the dataset for analysis, we performed the following steps:</a:t>
            </a:r>
          </a:p>
          <a:p>
            <a:pPr marL="0" indent="0">
              <a:buNone/>
            </a:pPr>
            <a:r>
              <a:rPr lang="en-US" sz="1400" b="1"/>
              <a:t>Dropped Unnecessary Columns: </a:t>
            </a:r>
            <a:r>
              <a:rPr lang="en-US" sz="1400"/>
              <a:t>Removed Unnamed: 0 and Unnamed: 0.1 columns.</a:t>
            </a:r>
          </a:p>
          <a:p>
            <a:pPr marL="0" indent="0">
              <a:buNone/>
            </a:pPr>
            <a:r>
              <a:rPr lang="en-US" sz="1400" b="1"/>
              <a:t>Standardized Column Names: </a:t>
            </a:r>
            <a:r>
              <a:rPr lang="en-US" sz="1400"/>
              <a:t>Removed leading and trailing spaces for consistency.</a:t>
            </a:r>
          </a:p>
          <a:p>
            <a:pPr marL="0" indent="0">
              <a:buNone/>
            </a:pPr>
            <a:r>
              <a:rPr lang="en-US" sz="1400" b="1"/>
              <a:t>Cleaned Rocket Cost Data:</a:t>
            </a:r>
          </a:p>
          <a:p>
            <a:r>
              <a:rPr lang="en-US" sz="1400"/>
              <a:t>Filled missing values with 0.0.</a:t>
            </a:r>
          </a:p>
          <a:p>
            <a:r>
              <a:rPr lang="en-US" sz="1400"/>
              <a:t>Converted the Rocket column to numeric format for analysis.</a:t>
            </a:r>
          </a:p>
          <a:p>
            <a:pPr marL="0" indent="0">
              <a:buNone/>
            </a:pPr>
            <a:r>
              <a:rPr lang="en-US" sz="1400" b="1"/>
              <a:t>Extracted Year Information: </a:t>
            </a:r>
            <a:r>
              <a:rPr lang="en-US" sz="1400"/>
              <a:t>Created a new year column by extracting the year from the Datum column.</a:t>
            </a:r>
          </a:p>
        </p:txBody>
      </p:sp>
      <p:pic>
        <p:nvPicPr>
          <p:cNvPr id="7" name="Picture 6">
            <a:extLst>
              <a:ext uri="{FF2B5EF4-FFF2-40B4-BE49-F238E27FC236}">
                <a16:creationId xmlns:a16="http://schemas.microsoft.com/office/drawing/2014/main" id="{79EA4CC3-D923-4F42-8B3F-2DC65B8BF18D}"/>
              </a:ext>
            </a:extLst>
          </p:cNvPr>
          <p:cNvPicPr>
            <a:picLocks noChangeAspect="1"/>
          </p:cNvPicPr>
          <p:nvPr/>
        </p:nvPicPr>
        <p:blipFill>
          <a:blip r:embed="rId2"/>
          <a:stretch>
            <a:fillRect/>
          </a:stretch>
        </p:blipFill>
        <p:spPr>
          <a:xfrm>
            <a:off x="5911532" y="3613900"/>
            <a:ext cx="5150277" cy="1454953"/>
          </a:xfrm>
          <a:prstGeom prst="rect">
            <a:avLst/>
          </a:prstGeom>
        </p:spPr>
      </p:pic>
      <p:sp>
        <p:nvSpPr>
          <p:cNvPr id="181" name="Rectangle 18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51528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F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49</Slides>
  <Notes>2</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Office Theme</vt:lpstr>
      <vt:lpstr>1_Custom Design</vt:lpstr>
      <vt:lpstr>PowerPoint Presentation</vt:lpstr>
      <vt:lpstr>Abstract</vt:lpstr>
      <vt:lpstr>Introduction</vt:lpstr>
      <vt:lpstr>PowerPoint Presentation</vt:lpstr>
      <vt:lpstr>Dataset Description</vt:lpstr>
      <vt:lpstr>Data Types</vt:lpstr>
      <vt:lpstr>Data Adequacy</vt:lpstr>
      <vt:lpstr>Before Preprocessing:</vt:lpstr>
      <vt:lpstr>Data Preprocessing</vt:lpstr>
      <vt:lpstr>Geographical Standardization</vt:lpstr>
      <vt:lpstr>After Preprocessing:</vt:lpstr>
      <vt:lpstr>Bad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Mission Status Analysis</vt:lpstr>
      <vt:lpstr>Company-Wise Launch Analysis</vt:lpstr>
      <vt:lpstr>PowerPoint Presentation</vt:lpstr>
      <vt:lpstr>Country-Wise Launch Analysis</vt:lpstr>
      <vt:lpstr>PowerPoint Presentation</vt:lpstr>
      <vt:lpstr>Mission Outcomes Across Countries</vt:lpstr>
      <vt:lpstr>PowerPoint Presentation</vt:lpstr>
      <vt:lpstr>Geographic Analysis</vt:lpstr>
      <vt:lpstr>Predictive Modeling</vt:lpstr>
      <vt:lpstr>Budgetary Efficiency</vt:lpstr>
      <vt:lpstr>Space Race</vt:lpstr>
      <vt:lpstr>PowerPoint Presentation</vt:lpstr>
      <vt:lpstr>Key Results and Insights</vt:lpstr>
      <vt:lpstr>Key Results and Insights</vt:lpstr>
      <vt:lpstr>Data Challenges</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Channam, Akshay</dc:creator>
  <cp:revision>1</cp:revision>
  <dcterms:created xsi:type="dcterms:W3CDTF">2024-12-09T07:30:41Z</dcterms:created>
  <dcterms:modified xsi:type="dcterms:W3CDTF">2024-12-09T19:20:26Z</dcterms:modified>
</cp:coreProperties>
</file>